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EC19F-9C47-46E7-841F-A0863E899667}" type="datetimeFigureOut">
              <a:rPr lang="en-US" smtClean="0"/>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7674A-A31C-40EF-963A-9E7BB754BC1C}" type="slidenum">
              <a:rPr lang="en-US" smtClean="0"/>
              <a:t>‹#›</a:t>
            </a:fld>
            <a:endParaRPr lang="en-US"/>
          </a:p>
        </p:txBody>
      </p:sp>
    </p:spTree>
    <p:extLst>
      <p:ext uri="{BB962C8B-B14F-4D97-AF65-F5344CB8AC3E}">
        <p14:creationId xmlns:p14="http://schemas.microsoft.com/office/powerpoint/2010/main" val="131378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162663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296794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7525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062223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124293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396510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165644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71291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33251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192382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24446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45549B-A7D7-4546-BFE1-767D67CD23D2}"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64760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5549B-A7D7-4546-BFE1-767D67CD23D2}"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31234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5549B-A7D7-4546-BFE1-767D67CD23D2}"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292052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5467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958218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5539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8886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276836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28795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070430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30847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5549B-A7D7-4546-BFE1-767D67CD23D2}"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555589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45549B-A7D7-4546-BFE1-767D67CD23D2}"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185604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45549B-A7D7-4546-BFE1-767D67CD23D2}"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321183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45549B-A7D7-4546-BFE1-767D67CD23D2}" type="datetimeFigureOut">
              <a:rPr lang="en-US" smtClean="0"/>
              <a:t>6/5/2020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23859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45549B-A7D7-4546-BFE1-767D67CD23D2}" type="datetimeFigureOut">
              <a:rPr lang="en-US" smtClean="0"/>
              <a:t>6/5/2020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2255121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5549B-A7D7-4546-BFE1-767D67CD23D2}" type="datetimeFigureOut">
              <a:rPr lang="en-US" smtClean="0"/>
              <a:t>6/5/2020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361604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45549B-A7D7-4546-BFE1-767D67CD23D2}"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1512888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45549B-A7D7-4546-BFE1-767D67CD23D2}"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37CCFC-7A63-4FCA-9ED1-198E023EFA36}" type="slidenum">
              <a:rPr lang="en-US" smtClean="0"/>
              <a:t>‹#›</a:t>
            </a:fld>
            <a:endParaRPr lang="en-US"/>
          </a:p>
        </p:txBody>
      </p:sp>
    </p:spTree>
    <p:extLst>
      <p:ext uri="{BB962C8B-B14F-4D97-AF65-F5344CB8AC3E}">
        <p14:creationId xmlns:p14="http://schemas.microsoft.com/office/powerpoint/2010/main" val="1119512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5549B-A7D7-4546-BFE1-767D67CD23D2}" type="datetimeFigureOut">
              <a:rPr lang="en-US" smtClean="0"/>
              <a:t>6/5/2020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7CCFC-7A63-4FCA-9ED1-198E023EFA36}" type="slidenum">
              <a:rPr lang="en-US" smtClean="0"/>
              <a:t>‹#›</a:t>
            </a:fld>
            <a:endParaRPr lang="en-US"/>
          </a:p>
        </p:txBody>
      </p:sp>
    </p:spTree>
    <p:extLst>
      <p:ext uri="{BB962C8B-B14F-4D97-AF65-F5344CB8AC3E}">
        <p14:creationId xmlns:p14="http://schemas.microsoft.com/office/powerpoint/2010/main" val="204837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z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dirty="0" smtClean="0"/>
              <a:t>ZoneMinder</a:t>
            </a:r>
            <a:endParaRPr lang="en-US" dirty="0"/>
          </a:p>
        </p:txBody>
      </p:sp>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dirty="0" smtClean="0"/>
              <a:t>Installation guide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278" y="2540261"/>
            <a:ext cx="4577198" cy="2110278"/>
          </a:xfrm>
          <a:prstGeom prst="rect">
            <a:avLst/>
          </a:prstGeom>
        </p:spPr>
      </p:pic>
    </p:spTree>
    <p:extLst>
      <p:ext uri="{BB962C8B-B14F-4D97-AF65-F5344CB8AC3E}">
        <p14:creationId xmlns:p14="http://schemas.microsoft.com/office/powerpoint/2010/main" val="274812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263978" y="246426"/>
            <a:ext cx="9507039" cy="3032351"/>
          </a:xfrm>
          <a:prstGeom prst="rect">
            <a:avLst/>
          </a:prstGeom>
        </p:spPr>
      </p:pic>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263978" y="3676558"/>
            <a:ext cx="9507039" cy="2725192"/>
          </a:xfrm>
          <a:prstGeom prst="rect">
            <a:avLst/>
          </a:prstGeom>
        </p:spPr>
      </p:pic>
      <p:sp>
        <p:nvSpPr>
          <p:cNvPr id="17" name="Text Box 5"/>
          <p:cNvSpPr txBox="1"/>
          <p:nvPr/>
        </p:nvSpPr>
        <p:spPr>
          <a:xfrm>
            <a:off x="4278901" y="608239"/>
            <a:ext cx="2970985" cy="28003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select </a:t>
            </a:r>
            <a:r>
              <a:rPr lang="en-US"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accept </a:t>
            </a:r>
            <a:r>
              <a:rPr lang="en-US" sz="1100"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option </a:t>
            </a:r>
            <a:r>
              <a:rPr lang="en-US"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and click on apply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8" name="Straight Arrow Connector 17"/>
          <p:cNvCxnSpPr/>
          <p:nvPr/>
        </p:nvCxnSpPr>
        <p:spPr>
          <a:xfrm flipH="1">
            <a:off x="931138" y="888274"/>
            <a:ext cx="3484108" cy="1758860"/>
          </a:xfrm>
          <a:prstGeom prst="straightConnector1">
            <a:avLst/>
          </a:prstGeom>
          <a:ln>
            <a:solidFill>
              <a:schemeClr val="tx1"/>
            </a:solidFill>
            <a:tailEnd type="triangle"/>
          </a:ln>
        </p:spPr>
        <p:style>
          <a:lnRef idx="2">
            <a:schemeClr val="accent5"/>
          </a:lnRef>
          <a:fillRef idx="0">
            <a:schemeClr val="accent5"/>
          </a:fillRef>
          <a:effectRef idx="1">
            <a:schemeClr val="accent5"/>
          </a:effectRef>
          <a:fontRef idx="minor">
            <a:schemeClr val="tx1"/>
          </a:fontRef>
        </p:style>
      </p:cxnSp>
      <p:cxnSp>
        <p:nvCxnSpPr>
          <p:cNvPr id="20" name="Straight Arrow Connector 19"/>
          <p:cNvCxnSpPr/>
          <p:nvPr/>
        </p:nvCxnSpPr>
        <p:spPr>
          <a:xfrm>
            <a:off x="7106330" y="888274"/>
            <a:ext cx="2037670" cy="209005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 Box 6"/>
          <p:cNvSpPr txBox="1"/>
          <p:nvPr/>
        </p:nvSpPr>
        <p:spPr>
          <a:xfrm>
            <a:off x="7424329" y="4265839"/>
            <a:ext cx="2228850" cy="2857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Zone Minder console look like this.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386046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US" dirty="0"/>
              <a:t>THANK YOU</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241936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81034" y="196103"/>
            <a:ext cx="9655297" cy="6465953"/>
          </a:xfrm>
        </p:spPr>
        <p:txBody>
          <a:bodyPr anchor="t"/>
          <a:lstStyle/>
          <a:p>
            <a:endParaRPr lang="en-US" dirty="0" smtClean="0"/>
          </a:p>
          <a:p>
            <a:endParaRPr lang="en-US" dirty="0" smtClean="0"/>
          </a:p>
          <a:p>
            <a:r>
              <a:rPr lang="en-US" dirty="0" smtClean="0">
                <a:latin typeface="Calibri" panose="020F0502020204030204" pitchFamily="34" charset="0"/>
                <a:cs typeface="Calibri" panose="020F0502020204030204" pitchFamily="34" charset="0"/>
              </a:rPr>
              <a:t>These </a:t>
            </a:r>
            <a:r>
              <a:rPr lang="en-US" dirty="0">
                <a:latin typeface="Calibri" panose="020F0502020204030204" pitchFamily="34" charset="0"/>
                <a:cs typeface="Calibri" panose="020F0502020204030204" pitchFamily="34" charset="0"/>
              </a:rPr>
              <a:t>instructions are for a brand new Ubuntu 18.04 system which does not have ZM installed. It is recommended that you use an Ubuntu Server install and select the LAMP option during install to install Apache, MySQL and PHP. If you failed to do this, you can achieve the same result by running:</a:t>
            </a:r>
          </a:p>
          <a:p>
            <a:endParaRPr lang="en-US" b="1" dirty="0" smtClean="0">
              <a:latin typeface="Calibri" panose="020F0502020204030204" pitchFamily="34" charset="0"/>
              <a:cs typeface="Calibri" panose="020F0502020204030204" pitchFamily="34" charset="0"/>
            </a:endParaRPr>
          </a:p>
          <a:p>
            <a:r>
              <a:rPr lang="en-US" b="1" dirty="0" err="1" smtClean="0">
                <a:solidFill>
                  <a:srgbClr val="002060"/>
                </a:solidFill>
                <a:latin typeface="Calibri" panose="020F0502020204030204" pitchFamily="34" charset="0"/>
                <a:cs typeface="Calibri" panose="020F0502020204030204" pitchFamily="34" charset="0"/>
              </a:rPr>
              <a:t>sudo</a:t>
            </a:r>
            <a:r>
              <a:rPr lang="en-US" b="1" dirty="0" smtClean="0">
                <a:solidFill>
                  <a:srgbClr val="002060"/>
                </a:solidFill>
                <a:latin typeface="Calibri" panose="020F0502020204030204" pitchFamily="34" charset="0"/>
                <a:cs typeface="Calibri" panose="020F0502020204030204" pitchFamily="34" charset="0"/>
              </a:rPr>
              <a:t> </a:t>
            </a:r>
            <a:r>
              <a:rPr lang="en-US" b="1" dirty="0">
                <a:solidFill>
                  <a:srgbClr val="002060"/>
                </a:solidFill>
                <a:latin typeface="Calibri" panose="020F0502020204030204" pitchFamily="34" charset="0"/>
                <a:cs typeface="Calibri" panose="020F0502020204030204" pitchFamily="34" charset="0"/>
              </a:rPr>
              <a:t>apt-get install </a:t>
            </a:r>
            <a:r>
              <a:rPr lang="en-US" b="1" dirty="0" err="1">
                <a:solidFill>
                  <a:srgbClr val="002060"/>
                </a:solidFill>
                <a:latin typeface="Calibri" panose="020F0502020204030204" pitchFamily="34" charset="0"/>
                <a:cs typeface="Calibri" panose="020F0502020204030204" pitchFamily="34" charset="0"/>
              </a:rPr>
              <a:t>tasksel</a:t>
            </a:r>
            <a:endParaRPr lang="en-US" dirty="0">
              <a:solidFill>
                <a:srgbClr val="002060"/>
              </a:solidFill>
              <a:latin typeface="Calibri" panose="020F0502020204030204" pitchFamily="34" charset="0"/>
              <a:cs typeface="Calibri" panose="020F0502020204030204" pitchFamily="34" charset="0"/>
            </a:endParaRPr>
          </a:p>
          <a:p>
            <a:r>
              <a:rPr lang="en-US" b="1" dirty="0" err="1">
                <a:solidFill>
                  <a:srgbClr val="002060"/>
                </a:solidFill>
                <a:latin typeface="Calibri" panose="020F0502020204030204" pitchFamily="34" charset="0"/>
                <a:cs typeface="Calibri" panose="020F0502020204030204" pitchFamily="34" charset="0"/>
              </a:rPr>
              <a:t>sudo</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tasksel</a:t>
            </a:r>
            <a:r>
              <a:rPr lang="en-US" b="1" dirty="0">
                <a:solidFill>
                  <a:srgbClr val="002060"/>
                </a:solidFill>
                <a:latin typeface="Calibri" panose="020F0502020204030204" pitchFamily="34" charset="0"/>
                <a:cs typeface="Calibri" panose="020F0502020204030204" pitchFamily="34" charset="0"/>
              </a:rPr>
              <a:t> install </a:t>
            </a:r>
            <a:r>
              <a:rPr lang="en-US" b="1" dirty="0" smtClean="0">
                <a:solidFill>
                  <a:srgbClr val="002060"/>
                </a:solidFill>
                <a:latin typeface="Calibri" panose="020F0502020204030204" pitchFamily="34" charset="0"/>
                <a:cs typeface="Calibri" panose="020F0502020204030204" pitchFamily="34" charset="0"/>
              </a:rPr>
              <a:t>lamp-server</a:t>
            </a:r>
          </a:p>
          <a:p>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During installation it will ask you to set up a master/root password for the MySQL. Installing LAMP is not Zone Minder specific so you will find plenty of resources to guide you with a quick search.</a:t>
            </a:r>
          </a:p>
          <a:p>
            <a:endParaRPr lang="en-US"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13759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82881" y="169978"/>
            <a:ext cx="9640388" cy="6506095"/>
          </a:xfrm>
        </p:spPr>
        <p:txBody>
          <a:bodyPr anchor="t"/>
          <a:lstStyle/>
          <a:p>
            <a:endParaRPr lang="en-US" b="1" i="0" dirty="0" smtClean="0">
              <a:latin typeface="Calibri" panose="020F0502020204030204" pitchFamily="34" charset="0"/>
              <a:cs typeface="Calibri" panose="020F0502020204030204" pitchFamily="34" charset="0"/>
            </a:endParaRPr>
          </a:p>
          <a:p>
            <a:endParaRPr lang="en-US" b="1" i="0" dirty="0" smtClean="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Step </a:t>
            </a:r>
            <a:r>
              <a:rPr lang="en-US" b="1" dirty="0">
                <a:latin typeface="Calibri" panose="020F0502020204030204" pitchFamily="34" charset="0"/>
                <a:cs typeface="Calibri" panose="020F0502020204030204" pitchFamily="34" charset="0"/>
              </a:rPr>
              <a:t>1: Either run commands in this install using </a:t>
            </a:r>
            <a:r>
              <a:rPr lang="en-US" b="1" dirty="0" err="1">
                <a:latin typeface="Calibri" panose="020F0502020204030204" pitchFamily="34" charset="0"/>
                <a:cs typeface="Calibri" panose="020F0502020204030204" pitchFamily="34" charset="0"/>
              </a:rPr>
              <a:t>sudo</a:t>
            </a:r>
            <a:r>
              <a:rPr lang="en-US" b="1" dirty="0">
                <a:latin typeface="Calibri" panose="020F0502020204030204" pitchFamily="34" charset="0"/>
                <a:cs typeface="Calibri" panose="020F0502020204030204" pitchFamily="34" charset="0"/>
              </a:rPr>
              <a:t> or use the below to become </a:t>
            </a:r>
            <a:r>
              <a:rPr lang="en-US" b="1" dirty="0" smtClean="0">
                <a:latin typeface="Calibri" panose="020F0502020204030204" pitchFamily="34" charset="0"/>
                <a:cs typeface="Calibri" panose="020F0502020204030204" pitchFamily="34" charset="0"/>
              </a:rPr>
              <a:t>root</a:t>
            </a:r>
            <a:endParaRPr lang="en-US" dirty="0">
              <a:latin typeface="Calibri" panose="020F0502020204030204" pitchFamily="34" charset="0"/>
              <a:cs typeface="Calibri" panose="020F0502020204030204" pitchFamily="34" charset="0"/>
            </a:endParaRPr>
          </a:p>
          <a:p>
            <a:r>
              <a:rPr lang="en-US" b="1" dirty="0" err="1">
                <a:solidFill>
                  <a:srgbClr val="002060"/>
                </a:solidFill>
                <a:latin typeface="Calibri" panose="020F0502020204030204" pitchFamily="34" charset="0"/>
                <a:cs typeface="Calibri" panose="020F0502020204030204" pitchFamily="34" charset="0"/>
              </a:rPr>
              <a:t>sudo</a:t>
            </a:r>
            <a:r>
              <a:rPr lang="en-US" b="1" dirty="0">
                <a:solidFill>
                  <a:srgbClr val="002060"/>
                </a:solidFill>
                <a:latin typeface="Calibri" panose="020F0502020204030204" pitchFamily="34" charset="0"/>
                <a:cs typeface="Calibri" panose="020F0502020204030204" pitchFamily="34" charset="0"/>
              </a:rPr>
              <a:t> – </a:t>
            </a:r>
            <a:r>
              <a:rPr lang="en-US" b="1" dirty="0" err="1">
                <a:solidFill>
                  <a:srgbClr val="002060"/>
                </a:solidFill>
                <a:latin typeface="Calibri" panose="020F0502020204030204" pitchFamily="34" charset="0"/>
                <a:cs typeface="Calibri" panose="020F0502020204030204" pitchFamily="34" charset="0"/>
              </a:rPr>
              <a:t>i</a:t>
            </a:r>
            <a:endParaRPr lang="en-US" b="1" dirty="0">
              <a:solidFill>
                <a:srgbClr val="002060"/>
              </a:solidFill>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Step 2: Update Repos</a:t>
            </a:r>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Zone </a:t>
            </a:r>
            <a:r>
              <a:rPr lang="en-US" dirty="0">
                <a:latin typeface="Calibri" panose="020F0502020204030204" pitchFamily="34" charset="0"/>
                <a:cs typeface="Calibri" panose="020F0502020204030204" pitchFamily="34" charset="0"/>
              </a:rPr>
              <a:t>Minder is now part of the current standard Ubuntu repository, but sometimes the official repository can lag behind. To find out check our releases page for the latest release.</a:t>
            </a:r>
          </a:p>
          <a:p>
            <a:r>
              <a:rPr lang="en-US" dirty="0">
                <a:latin typeface="Calibri" panose="020F0502020204030204" pitchFamily="34" charset="0"/>
                <a:cs typeface="Calibri" panose="020F0502020204030204" pitchFamily="34" charset="0"/>
              </a:rPr>
              <a:t>Alternatively, the Zone Minder project team maintains a PPA, which is updated immediately following a new release of Zone Minder. To use this repository instead of the official Ubuntu repository, enter the following from the command line:</a:t>
            </a:r>
          </a:p>
          <a:p>
            <a:r>
              <a:rPr lang="en-US" b="1" dirty="0">
                <a:solidFill>
                  <a:srgbClr val="002060"/>
                </a:solidFill>
                <a:latin typeface="Calibri" panose="020F0502020204030204" pitchFamily="34" charset="0"/>
                <a:cs typeface="Calibri" panose="020F0502020204030204" pitchFamily="34" charset="0"/>
              </a:rPr>
              <a:t>add-apt-repository </a:t>
            </a:r>
            <a:r>
              <a:rPr lang="en-US" b="1" dirty="0" err="1">
                <a:solidFill>
                  <a:srgbClr val="002060"/>
                </a:solidFill>
                <a:latin typeface="Calibri" panose="020F0502020204030204" pitchFamily="34" charset="0"/>
                <a:cs typeface="Calibri" panose="020F0502020204030204" pitchFamily="34" charset="0"/>
              </a:rPr>
              <a:t>ppa</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iconnor</a:t>
            </a:r>
            <a:r>
              <a:rPr lang="en-US" b="1" dirty="0">
                <a:solidFill>
                  <a:srgbClr val="002060"/>
                </a:solidFill>
                <a:latin typeface="Calibri" panose="020F0502020204030204" pitchFamily="34" charset="0"/>
                <a:cs typeface="Calibri" panose="020F0502020204030204" pitchFamily="34" charset="0"/>
              </a:rPr>
              <a:t>/zoneminder-1.32</a:t>
            </a:r>
          </a:p>
          <a:p>
            <a:r>
              <a:rPr lang="en-US" dirty="0">
                <a:latin typeface="Calibri" panose="020F0502020204030204" pitchFamily="34" charset="0"/>
                <a:cs typeface="Calibri" panose="020F0502020204030204" pitchFamily="34" charset="0"/>
              </a:rPr>
              <a:t>Update repo and upgrade.</a:t>
            </a:r>
          </a:p>
          <a:p>
            <a:r>
              <a:rPr lang="en-US" b="1" dirty="0">
                <a:solidFill>
                  <a:srgbClr val="002060"/>
                </a:solidFill>
                <a:latin typeface="Calibri" panose="020F0502020204030204" pitchFamily="34" charset="0"/>
                <a:cs typeface="Calibri" panose="020F0502020204030204" pitchFamily="34" charset="0"/>
              </a:rPr>
              <a:t>apt-get update</a:t>
            </a:r>
          </a:p>
          <a:p>
            <a:r>
              <a:rPr lang="en-US" b="1" dirty="0">
                <a:solidFill>
                  <a:srgbClr val="002060"/>
                </a:solidFill>
                <a:latin typeface="Calibri" panose="020F0502020204030204" pitchFamily="34" charset="0"/>
                <a:cs typeface="Calibri" panose="020F0502020204030204" pitchFamily="34" charset="0"/>
              </a:rPr>
              <a:t>apt-get upgrade</a:t>
            </a:r>
          </a:p>
          <a:p>
            <a:r>
              <a:rPr lang="en-US" b="1" dirty="0">
                <a:solidFill>
                  <a:srgbClr val="002060"/>
                </a:solidFill>
                <a:latin typeface="Calibri" panose="020F0502020204030204" pitchFamily="34" charset="0"/>
                <a:cs typeface="Calibri" panose="020F0502020204030204" pitchFamily="34" charset="0"/>
              </a:rPr>
              <a:t>apt-get </a:t>
            </a:r>
            <a:r>
              <a:rPr lang="en-US" b="1" dirty="0" err="1">
                <a:solidFill>
                  <a:srgbClr val="002060"/>
                </a:solidFill>
                <a:latin typeface="Calibri" panose="020F0502020204030204" pitchFamily="34" charset="0"/>
                <a:cs typeface="Calibri" panose="020F0502020204030204" pitchFamily="34" charset="0"/>
              </a:rPr>
              <a:t>dist</a:t>
            </a:r>
            <a:r>
              <a:rPr lang="en-US" b="1" dirty="0">
                <a:solidFill>
                  <a:srgbClr val="002060"/>
                </a:solidFill>
                <a:latin typeface="Calibri" panose="020F0502020204030204" pitchFamily="34" charset="0"/>
                <a:cs typeface="Calibri" panose="020F0502020204030204" pitchFamily="34" charset="0"/>
              </a:rPr>
              <a:t>-upgrade</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179156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32228" y="265781"/>
            <a:ext cx="9329783" cy="6317899"/>
          </a:xfrm>
        </p:spPr>
        <p:txBody>
          <a:bodyPr>
            <a:normAutofit fontScale="77500" lnSpcReduction="20000"/>
          </a:bodyPr>
          <a:lstStyle/>
          <a:p>
            <a:pPr algn="l"/>
            <a:r>
              <a:rPr lang="en-US" b="1" dirty="0">
                <a:latin typeface="Calibri" panose="020F0502020204030204" pitchFamily="34" charset="0"/>
                <a:cs typeface="Calibri" panose="020F0502020204030204" pitchFamily="34" charset="0"/>
              </a:rPr>
              <a:t>Step 3: Configure MySQL</a:t>
            </a:r>
            <a:endParaRPr lang="en-US" dirty="0">
              <a:latin typeface="Calibri" panose="020F0502020204030204" pitchFamily="34" charset="0"/>
              <a:cs typeface="Calibri" panose="020F0502020204030204" pitchFamily="34" charset="0"/>
            </a:endParaRPr>
          </a:p>
          <a:p>
            <a:pPr algn="l"/>
            <a:r>
              <a:rPr lang="en-US" dirty="0">
                <a:latin typeface="Calibri" panose="020F0502020204030204" pitchFamily="34" charset="0"/>
                <a:cs typeface="Calibri" panose="020F0502020204030204" pitchFamily="34" charset="0"/>
              </a:rPr>
              <a:t>Certain new defaults in MySQL 5.7 cause some issues with Zone Minder &lt; 1.32.0, the workaround is to modify the </a:t>
            </a:r>
            <a:r>
              <a:rPr lang="en-US" dirty="0" err="1">
                <a:latin typeface="Calibri" panose="020F0502020204030204" pitchFamily="34" charset="0"/>
                <a:cs typeface="Calibri" panose="020F0502020204030204" pitchFamily="34" charset="0"/>
              </a:rPr>
              <a:t>sql_mode</a:t>
            </a:r>
            <a:r>
              <a:rPr lang="en-US" dirty="0">
                <a:latin typeface="Calibri" panose="020F0502020204030204" pitchFamily="34" charset="0"/>
                <a:cs typeface="Calibri" panose="020F0502020204030204" pitchFamily="34" charset="0"/>
              </a:rPr>
              <a:t> setting of MySQL. Please note that these changes are NOT required for Zone Minder 1.32.0 and some people have reported them causing problems in 1.32.0.</a:t>
            </a:r>
          </a:p>
          <a:p>
            <a:pPr algn="l"/>
            <a:r>
              <a:rPr lang="en-US" dirty="0">
                <a:latin typeface="Calibri" panose="020F0502020204030204" pitchFamily="34" charset="0"/>
                <a:cs typeface="Calibri" panose="020F0502020204030204" pitchFamily="34" charset="0"/>
              </a:rPr>
              <a:t>To better manage the MySQL server, it is recommended to copy the sample </a:t>
            </a:r>
            <a:r>
              <a:rPr lang="en-US" dirty="0" err="1">
                <a:latin typeface="Calibri" panose="020F0502020204030204" pitchFamily="34" charset="0"/>
                <a:cs typeface="Calibri" panose="020F0502020204030204" pitchFamily="34" charset="0"/>
              </a:rPr>
              <a:t>config</a:t>
            </a:r>
            <a:r>
              <a:rPr lang="en-US" dirty="0">
                <a:latin typeface="Calibri" panose="020F0502020204030204" pitchFamily="34" charset="0"/>
                <a:cs typeface="Calibri" panose="020F0502020204030204" pitchFamily="34" charset="0"/>
              </a:rPr>
              <a:t> file and replace the default </a:t>
            </a:r>
            <a:r>
              <a:rPr lang="en-US" dirty="0" err="1">
                <a:latin typeface="Calibri" panose="020F0502020204030204" pitchFamily="34" charset="0"/>
                <a:cs typeface="Calibri" panose="020F0502020204030204" pitchFamily="34" charset="0"/>
              </a:rPr>
              <a:t>my.cnf</a:t>
            </a:r>
            <a:r>
              <a:rPr lang="en-US" dirty="0">
                <a:latin typeface="Calibri" panose="020F0502020204030204" pitchFamily="34" charset="0"/>
                <a:cs typeface="Calibri" panose="020F0502020204030204" pitchFamily="34" charset="0"/>
              </a:rPr>
              <a:t> symbolic link.</a:t>
            </a:r>
          </a:p>
          <a:p>
            <a:pPr algn="l"/>
            <a:r>
              <a:rPr lang="en-US" dirty="0">
                <a:latin typeface="Calibri" panose="020F0502020204030204" pitchFamily="34" charset="0"/>
                <a:cs typeface="Calibri" panose="020F0502020204030204" pitchFamily="34" charset="0"/>
              </a:rPr>
              <a:t> </a:t>
            </a:r>
          </a:p>
          <a:p>
            <a:pPr algn="l"/>
            <a:r>
              <a:rPr lang="en-US" b="1" dirty="0" err="1">
                <a:solidFill>
                  <a:srgbClr val="002060"/>
                </a:solidFill>
                <a:latin typeface="Calibri" panose="020F0502020204030204" pitchFamily="34" charset="0"/>
                <a:cs typeface="Calibri" panose="020F0502020204030204" pitchFamily="34" charset="0"/>
              </a:rPr>
              <a:t>rm</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etc</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mysql</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my.cnf</a:t>
            </a:r>
            <a:r>
              <a:rPr lang="en-US" b="1" dirty="0">
                <a:solidFill>
                  <a:srgbClr val="00206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(this removes the current symbolic link)</a:t>
            </a:r>
          </a:p>
          <a:p>
            <a:pPr algn="l"/>
            <a:r>
              <a:rPr lang="en-US" b="1" dirty="0" err="1">
                <a:solidFill>
                  <a:srgbClr val="002060"/>
                </a:solidFill>
                <a:latin typeface="Calibri" panose="020F0502020204030204" pitchFamily="34" charset="0"/>
                <a:cs typeface="Calibri" panose="020F0502020204030204" pitchFamily="34" charset="0"/>
              </a:rPr>
              <a:t>cp</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etc</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mysql</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mysql.conf.d</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mysqld.cnf</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etc</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mysql</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my.cnf</a:t>
            </a:r>
            <a:endParaRPr lang="en-US" b="1" dirty="0">
              <a:solidFill>
                <a:srgbClr val="002060"/>
              </a:solidFill>
              <a:latin typeface="Calibri" panose="020F0502020204030204" pitchFamily="34" charset="0"/>
              <a:cs typeface="Calibri" panose="020F0502020204030204" pitchFamily="34" charset="0"/>
            </a:endParaRPr>
          </a:p>
          <a:p>
            <a:pPr algn="l"/>
            <a:r>
              <a:rPr lang="en-US" b="1" dirty="0">
                <a:latin typeface="Calibri" panose="020F0502020204030204" pitchFamily="34" charset="0"/>
                <a:cs typeface="Calibri" panose="020F0502020204030204" pitchFamily="34" charset="0"/>
              </a:rPr>
              <a:t>To change MySQL settings:</a:t>
            </a:r>
          </a:p>
          <a:p>
            <a:pPr algn="l"/>
            <a:r>
              <a:rPr lang="en-US" b="1" dirty="0" err="1">
                <a:solidFill>
                  <a:srgbClr val="002060"/>
                </a:solidFill>
                <a:latin typeface="Calibri" panose="020F0502020204030204" pitchFamily="34" charset="0"/>
                <a:cs typeface="Calibri" panose="020F0502020204030204" pitchFamily="34" charset="0"/>
              </a:rPr>
              <a:t>nano</a:t>
            </a:r>
            <a:r>
              <a:rPr lang="en-US" b="1" dirty="0">
                <a:solidFill>
                  <a:srgbClr val="002060"/>
                </a:solidFill>
                <a:latin typeface="Calibri" panose="020F0502020204030204" pitchFamily="34" charset="0"/>
                <a:cs typeface="Calibri" panose="020F0502020204030204" pitchFamily="34" charset="0"/>
              </a:rPr>
              <a:t> /</a:t>
            </a:r>
            <a:r>
              <a:rPr lang="en-US" b="1" dirty="0" err="1" smtClean="0">
                <a:solidFill>
                  <a:srgbClr val="002060"/>
                </a:solidFill>
                <a:latin typeface="Calibri" panose="020F0502020204030204" pitchFamily="34" charset="0"/>
                <a:cs typeface="Calibri" panose="020F0502020204030204" pitchFamily="34" charset="0"/>
              </a:rPr>
              <a:t>etc</a:t>
            </a:r>
            <a:r>
              <a:rPr lang="en-US" b="1" dirty="0" smtClean="0">
                <a:solidFill>
                  <a:srgbClr val="002060"/>
                </a:solidFill>
                <a:latin typeface="Calibri" panose="020F0502020204030204" pitchFamily="34" charset="0"/>
                <a:cs typeface="Calibri" panose="020F0502020204030204" pitchFamily="34" charset="0"/>
              </a:rPr>
              <a:t>/</a:t>
            </a:r>
            <a:r>
              <a:rPr lang="en-US" b="1" dirty="0" err="1" smtClean="0">
                <a:solidFill>
                  <a:srgbClr val="002060"/>
                </a:solidFill>
                <a:latin typeface="Calibri" panose="020F0502020204030204" pitchFamily="34" charset="0"/>
                <a:cs typeface="Calibri" panose="020F0502020204030204" pitchFamily="34" charset="0"/>
              </a:rPr>
              <a:t>mysql</a:t>
            </a:r>
            <a:r>
              <a:rPr lang="en-US" b="1" dirty="0" smtClean="0">
                <a:solidFill>
                  <a:srgbClr val="002060"/>
                </a:solidFill>
                <a:latin typeface="Calibri" panose="020F0502020204030204" pitchFamily="34" charset="0"/>
                <a:cs typeface="Calibri" panose="020F0502020204030204" pitchFamily="34" charset="0"/>
              </a:rPr>
              <a:t>/</a:t>
            </a:r>
            <a:r>
              <a:rPr lang="en-US" b="1" dirty="0" err="1" smtClean="0">
                <a:solidFill>
                  <a:srgbClr val="002060"/>
                </a:solidFill>
                <a:latin typeface="Calibri" panose="020F0502020204030204" pitchFamily="34" charset="0"/>
                <a:cs typeface="Calibri" panose="020F0502020204030204" pitchFamily="34" charset="0"/>
              </a:rPr>
              <a:t>my.cnf</a:t>
            </a:r>
            <a:endParaRPr lang="en-US" b="1" dirty="0">
              <a:solidFill>
                <a:srgbClr val="002060"/>
              </a:solidFill>
              <a:latin typeface="Calibri" panose="020F0502020204030204" pitchFamily="34" charset="0"/>
              <a:cs typeface="Calibri" panose="020F0502020204030204" pitchFamily="34" charset="0"/>
            </a:endParaRPr>
          </a:p>
          <a:p>
            <a:pPr algn="l"/>
            <a:r>
              <a:rPr lang="en-US" dirty="0">
                <a:latin typeface="Calibri" panose="020F0502020204030204" pitchFamily="34" charset="0"/>
                <a:cs typeface="Calibri" panose="020F0502020204030204" pitchFamily="34" charset="0"/>
              </a:rPr>
              <a:t>In the [</a:t>
            </a:r>
            <a:r>
              <a:rPr lang="en-US" dirty="0" err="1">
                <a:latin typeface="Calibri" panose="020F0502020204030204" pitchFamily="34" charset="0"/>
                <a:cs typeface="Calibri" panose="020F0502020204030204" pitchFamily="34" charset="0"/>
              </a:rPr>
              <a:t>mysqld</a:t>
            </a:r>
            <a:r>
              <a:rPr lang="en-US" dirty="0">
                <a:latin typeface="Calibri" panose="020F0502020204030204" pitchFamily="34" charset="0"/>
                <a:cs typeface="Calibri" panose="020F0502020204030204" pitchFamily="34" charset="0"/>
              </a:rPr>
              <a:t>] section add the following</a:t>
            </a:r>
          </a:p>
          <a:p>
            <a:pPr algn="l"/>
            <a:r>
              <a:rPr lang="en-US" b="1" dirty="0" err="1">
                <a:latin typeface="Calibri" panose="020F0502020204030204" pitchFamily="34" charset="0"/>
                <a:cs typeface="Calibri" panose="020F0502020204030204" pitchFamily="34" charset="0"/>
              </a:rPr>
              <a:t>sql_mode</a:t>
            </a:r>
            <a:r>
              <a:rPr lang="en-US" b="1" dirty="0">
                <a:latin typeface="Calibri" panose="020F0502020204030204" pitchFamily="34" charset="0"/>
                <a:cs typeface="Calibri" panose="020F0502020204030204" pitchFamily="34" charset="0"/>
              </a:rPr>
              <a:t> = NO_ENGINE_SUBSTITUTION</a:t>
            </a:r>
          </a:p>
          <a:p>
            <a:pPr algn="l"/>
            <a:r>
              <a:rPr lang="en-US" b="1" dirty="0">
                <a:latin typeface="Calibri" panose="020F0502020204030204" pitchFamily="34" charset="0"/>
                <a:cs typeface="Calibri" panose="020F0502020204030204" pitchFamily="34" charset="0"/>
              </a:rPr>
              <a:t>CTRL + o </a:t>
            </a:r>
            <a:r>
              <a:rPr lang="en-US" dirty="0">
                <a:latin typeface="Calibri" panose="020F0502020204030204" pitchFamily="34" charset="0"/>
                <a:cs typeface="Calibri" panose="020F0502020204030204" pitchFamily="34" charset="0"/>
              </a:rPr>
              <a:t>then [Enter] to save</a:t>
            </a:r>
          </a:p>
          <a:p>
            <a:pPr algn="l"/>
            <a:r>
              <a:rPr lang="en-US" b="1" dirty="0">
                <a:latin typeface="Calibri" panose="020F0502020204030204" pitchFamily="34" charset="0"/>
                <a:cs typeface="Calibri" panose="020F0502020204030204" pitchFamily="34" charset="0"/>
              </a:rPr>
              <a:t>CTRL + x </a:t>
            </a:r>
            <a:r>
              <a:rPr lang="en-US" dirty="0">
                <a:latin typeface="Calibri" panose="020F0502020204030204" pitchFamily="34" charset="0"/>
                <a:cs typeface="Calibri" panose="020F0502020204030204" pitchFamily="34" charset="0"/>
              </a:rPr>
              <a:t>to exit</a:t>
            </a:r>
          </a:p>
          <a:p>
            <a:pPr algn="l"/>
            <a:r>
              <a:rPr lang="en-US" dirty="0">
                <a:latin typeface="Calibri" panose="020F0502020204030204" pitchFamily="34" charset="0"/>
                <a:cs typeface="Calibri" panose="020F0502020204030204" pitchFamily="34" charset="0"/>
              </a:rPr>
              <a:t>Restart MySQL</a:t>
            </a:r>
          </a:p>
          <a:p>
            <a:pPr algn="l"/>
            <a:r>
              <a:rPr lang="en-US" b="1" dirty="0" err="1">
                <a:solidFill>
                  <a:srgbClr val="002060"/>
                </a:solidFill>
                <a:latin typeface="Calibri" panose="020F0502020204030204" pitchFamily="34" charset="0"/>
                <a:cs typeface="Calibri" panose="020F0502020204030204" pitchFamily="34" charset="0"/>
              </a:rPr>
              <a:t>systemctl</a:t>
            </a:r>
            <a:r>
              <a:rPr lang="en-US" b="1" dirty="0">
                <a:solidFill>
                  <a:srgbClr val="002060"/>
                </a:solidFill>
                <a:latin typeface="Calibri" panose="020F0502020204030204" pitchFamily="34" charset="0"/>
                <a:cs typeface="Calibri" panose="020F0502020204030204" pitchFamily="34" charset="0"/>
              </a:rPr>
              <a:t> restart </a:t>
            </a:r>
            <a:r>
              <a:rPr lang="en-US" b="1" dirty="0" err="1">
                <a:solidFill>
                  <a:srgbClr val="002060"/>
                </a:solidFill>
                <a:latin typeface="Calibri" panose="020F0502020204030204" pitchFamily="34" charset="0"/>
                <a:cs typeface="Calibri" panose="020F0502020204030204" pitchFamily="34" charset="0"/>
              </a:rPr>
              <a:t>mysql</a:t>
            </a:r>
            <a:endParaRPr lang="en-US" b="1" dirty="0">
              <a:solidFill>
                <a:srgbClr val="002060"/>
              </a:solidFill>
              <a:latin typeface="Calibri" panose="020F0502020204030204" pitchFamily="34" charset="0"/>
              <a:cs typeface="Calibri" panose="020F0502020204030204" pitchFamily="34" charset="0"/>
            </a:endParaRPr>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139508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204981" y="220499"/>
            <a:ext cx="9618288" cy="6337055"/>
          </a:xfrm>
        </p:spPr>
        <p:txBody>
          <a:bodyPr/>
          <a:lstStyle/>
          <a:p>
            <a:pPr marL="0" indent="0">
              <a:buNone/>
            </a:pPr>
            <a:endParaRPr lang="en-US" b="1" dirty="0" smtClean="0">
              <a:solidFill>
                <a:schemeClr val="tx1">
                  <a:lumMod val="95000"/>
                  <a:lumOff val="5000"/>
                </a:schemeClr>
              </a:solidFill>
              <a:latin typeface="Calibri" panose="020F0502020204030204" pitchFamily="34" charset="0"/>
              <a:cs typeface="Calibri" panose="020F0502020204030204" pitchFamily="34" charset="0"/>
            </a:endParaRPr>
          </a:p>
          <a:p>
            <a:pPr marL="0" indent="0">
              <a:buNone/>
            </a:pPr>
            <a:r>
              <a:rPr lang="en-US" b="1" i="1" dirty="0" smtClean="0">
                <a:solidFill>
                  <a:schemeClr val="tx1">
                    <a:lumMod val="95000"/>
                    <a:lumOff val="5000"/>
                  </a:schemeClr>
                </a:solidFill>
                <a:latin typeface="Calibri" panose="020F0502020204030204" pitchFamily="34" charset="0"/>
                <a:cs typeface="Calibri" panose="020F0502020204030204" pitchFamily="34" charset="0"/>
              </a:rPr>
              <a:t>Step </a:t>
            </a:r>
            <a:r>
              <a:rPr lang="en-US" b="1" i="1" dirty="0">
                <a:solidFill>
                  <a:schemeClr val="tx1">
                    <a:lumMod val="95000"/>
                    <a:lumOff val="5000"/>
                  </a:schemeClr>
                </a:solidFill>
                <a:latin typeface="Calibri" panose="020F0502020204030204" pitchFamily="34" charset="0"/>
                <a:cs typeface="Calibri" panose="020F0502020204030204" pitchFamily="34" charset="0"/>
              </a:rPr>
              <a:t>4: Install Zone Minder</a:t>
            </a:r>
            <a:endParaRPr lang="en-US" i="1" dirty="0">
              <a:solidFill>
                <a:schemeClr val="tx1">
                  <a:lumMod val="95000"/>
                  <a:lumOff val="5000"/>
                </a:schemeClr>
              </a:solidFill>
              <a:latin typeface="Calibri" panose="020F0502020204030204" pitchFamily="34" charset="0"/>
              <a:cs typeface="Calibri" panose="020F0502020204030204" pitchFamily="34" charset="0"/>
            </a:endParaRPr>
          </a:p>
          <a:p>
            <a:pPr marL="0" indent="0">
              <a:buNone/>
            </a:pPr>
            <a:r>
              <a:rPr lang="en-US" sz="1600" b="1" i="1" dirty="0">
                <a:solidFill>
                  <a:srgbClr val="002060"/>
                </a:solidFill>
                <a:latin typeface="Calibri" panose="020F0502020204030204" pitchFamily="34" charset="0"/>
                <a:cs typeface="Calibri" panose="020F0502020204030204" pitchFamily="34" charset="0"/>
              </a:rPr>
              <a:t>apt-get install </a:t>
            </a:r>
            <a:r>
              <a:rPr lang="en-US" sz="1600" b="1" i="1" dirty="0" err="1">
                <a:solidFill>
                  <a:srgbClr val="002060"/>
                </a:solidFill>
                <a:latin typeface="Calibri" panose="020F0502020204030204" pitchFamily="34" charset="0"/>
                <a:cs typeface="Calibri" panose="020F0502020204030204" pitchFamily="34" charset="0"/>
              </a:rPr>
              <a:t>zoneminder</a:t>
            </a:r>
            <a:endParaRPr lang="en-US" sz="1600" b="1" i="1" dirty="0">
              <a:solidFill>
                <a:srgbClr val="002060"/>
              </a:solidFill>
              <a:latin typeface="Calibri" panose="020F0502020204030204" pitchFamily="34" charset="0"/>
              <a:cs typeface="Calibri" panose="020F0502020204030204" pitchFamily="34" charset="0"/>
            </a:endParaRPr>
          </a:p>
          <a:p>
            <a:pPr marL="0" indent="0">
              <a:buNone/>
            </a:pPr>
            <a:r>
              <a:rPr lang="en-US" i="1" dirty="0">
                <a:latin typeface="Calibri" panose="020F0502020204030204" pitchFamily="34" charset="0"/>
                <a:cs typeface="Calibri" panose="020F0502020204030204" pitchFamily="34" charset="0"/>
              </a:rPr>
              <a:t> </a:t>
            </a:r>
          </a:p>
          <a:p>
            <a:pPr marL="0" indent="0">
              <a:buNone/>
            </a:pPr>
            <a:r>
              <a:rPr lang="en-US" b="1" i="1" dirty="0">
                <a:solidFill>
                  <a:schemeClr val="tx1"/>
                </a:solidFill>
                <a:latin typeface="Calibri" panose="020F0502020204030204" pitchFamily="34" charset="0"/>
                <a:cs typeface="Calibri" panose="020F0502020204030204" pitchFamily="34" charset="0"/>
              </a:rPr>
              <a:t>Step 5: Configure the Zone Minder Database</a:t>
            </a:r>
          </a:p>
          <a:p>
            <a:pPr marL="0" indent="0">
              <a:buNone/>
            </a:pPr>
            <a:r>
              <a:rPr lang="en-US" i="1" dirty="0">
                <a:solidFill>
                  <a:schemeClr val="tx1"/>
                </a:solidFill>
                <a:latin typeface="Calibri" panose="020F0502020204030204" pitchFamily="34" charset="0"/>
                <a:cs typeface="Calibri" panose="020F0502020204030204" pitchFamily="34" charset="0"/>
              </a:rPr>
              <a:t>This step should not be required on Zone Minder 1.32.0.</a:t>
            </a:r>
          </a:p>
          <a:p>
            <a:pPr marL="0" indent="0">
              <a:buNone/>
            </a:pPr>
            <a:r>
              <a:rPr lang="en-US" sz="1600" b="1" i="1" dirty="0" err="1">
                <a:solidFill>
                  <a:srgbClr val="002060"/>
                </a:solidFill>
                <a:latin typeface="Calibri" panose="020F0502020204030204" pitchFamily="34" charset="0"/>
                <a:cs typeface="Calibri" panose="020F0502020204030204" pitchFamily="34" charset="0"/>
              </a:rPr>
              <a:t>mysql</a:t>
            </a:r>
            <a:r>
              <a:rPr lang="en-US" sz="1600" b="1" i="1" dirty="0">
                <a:solidFill>
                  <a:srgbClr val="002060"/>
                </a:solidFill>
                <a:latin typeface="Calibri" panose="020F0502020204030204" pitchFamily="34" charset="0"/>
                <a:cs typeface="Calibri" panose="020F0502020204030204" pitchFamily="34" charset="0"/>
              </a:rPr>
              <a:t> -</a:t>
            </a:r>
            <a:r>
              <a:rPr lang="en-US" sz="1600" b="1" i="1" dirty="0" err="1">
                <a:solidFill>
                  <a:srgbClr val="002060"/>
                </a:solidFill>
                <a:latin typeface="Calibri" panose="020F0502020204030204" pitchFamily="34" charset="0"/>
                <a:cs typeface="Calibri" panose="020F0502020204030204" pitchFamily="34" charset="0"/>
              </a:rPr>
              <a:t>uroot</a:t>
            </a:r>
            <a:r>
              <a:rPr lang="en-US" sz="1600" b="1" i="1" dirty="0">
                <a:solidFill>
                  <a:srgbClr val="002060"/>
                </a:solidFill>
                <a:latin typeface="Calibri" panose="020F0502020204030204" pitchFamily="34" charset="0"/>
                <a:cs typeface="Calibri" panose="020F0502020204030204" pitchFamily="34" charset="0"/>
              </a:rPr>
              <a:t> -p &lt; /</a:t>
            </a:r>
            <a:r>
              <a:rPr lang="en-US" sz="1600" b="1" i="1" dirty="0" err="1">
                <a:solidFill>
                  <a:srgbClr val="002060"/>
                </a:solidFill>
                <a:latin typeface="Calibri" panose="020F0502020204030204" pitchFamily="34" charset="0"/>
                <a:cs typeface="Calibri" panose="020F0502020204030204" pitchFamily="34" charset="0"/>
              </a:rPr>
              <a:t>usr</a:t>
            </a:r>
            <a:r>
              <a:rPr lang="en-US" sz="1600" b="1" i="1" dirty="0">
                <a:solidFill>
                  <a:srgbClr val="002060"/>
                </a:solidFill>
                <a:latin typeface="Calibri" panose="020F0502020204030204" pitchFamily="34" charset="0"/>
                <a:cs typeface="Calibri" panose="020F0502020204030204" pitchFamily="34" charset="0"/>
              </a:rPr>
              <a:t>/share/</a:t>
            </a:r>
            <a:r>
              <a:rPr lang="en-US" sz="1600" b="1" i="1" dirty="0" err="1">
                <a:solidFill>
                  <a:srgbClr val="002060"/>
                </a:solidFill>
                <a:latin typeface="Calibri" panose="020F0502020204030204" pitchFamily="34" charset="0"/>
                <a:cs typeface="Calibri" panose="020F0502020204030204" pitchFamily="34" charset="0"/>
              </a:rPr>
              <a:t>zoneminder</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db</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zm_create.sql</a:t>
            </a:r>
            <a:endParaRPr lang="en-US" sz="1600" b="1" i="1" dirty="0">
              <a:solidFill>
                <a:srgbClr val="002060"/>
              </a:solidFill>
              <a:latin typeface="Calibri" panose="020F0502020204030204" pitchFamily="34" charset="0"/>
              <a:cs typeface="Calibri" panose="020F0502020204030204" pitchFamily="34" charset="0"/>
            </a:endParaRPr>
          </a:p>
          <a:p>
            <a:pPr marL="0" indent="0">
              <a:buNone/>
            </a:pPr>
            <a:r>
              <a:rPr lang="en-US" sz="1600" b="1" i="1" dirty="0" err="1">
                <a:solidFill>
                  <a:srgbClr val="002060"/>
                </a:solidFill>
                <a:latin typeface="Calibri" panose="020F0502020204030204" pitchFamily="34" charset="0"/>
                <a:cs typeface="Calibri" panose="020F0502020204030204" pitchFamily="34" charset="0"/>
              </a:rPr>
              <a:t>mysql</a:t>
            </a:r>
            <a:r>
              <a:rPr lang="en-US" sz="1600" b="1" i="1" dirty="0">
                <a:solidFill>
                  <a:srgbClr val="002060"/>
                </a:solidFill>
                <a:latin typeface="Calibri" panose="020F0502020204030204" pitchFamily="34" charset="0"/>
                <a:cs typeface="Calibri" panose="020F0502020204030204" pitchFamily="34" charset="0"/>
              </a:rPr>
              <a:t> -</a:t>
            </a:r>
            <a:r>
              <a:rPr lang="en-US" sz="1600" b="1" i="1" dirty="0" err="1">
                <a:solidFill>
                  <a:srgbClr val="002060"/>
                </a:solidFill>
                <a:latin typeface="Calibri" panose="020F0502020204030204" pitchFamily="34" charset="0"/>
                <a:cs typeface="Calibri" panose="020F0502020204030204" pitchFamily="34" charset="0"/>
              </a:rPr>
              <a:t>uroot</a:t>
            </a:r>
            <a:r>
              <a:rPr lang="en-US" sz="1600" b="1" i="1" dirty="0">
                <a:solidFill>
                  <a:srgbClr val="002060"/>
                </a:solidFill>
                <a:latin typeface="Calibri" panose="020F0502020204030204" pitchFamily="34" charset="0"/>
                <a:cs typeface="Calibri" panose="020F0502020204030204" pitchFamily="34" charset="0"/>
              </a:rPr>
              <a:t> -p -e "grant lock tables,alter,drop,select,insert,update,delete,create,index,alter </a:t>
            </a:r>
            <a:r>
              <a:rPr lang="en-US" sz="1600" b="1" i="1" dirty="0" err="1">
                <a:solidFill>
                  <a:srgbClr val="002060"/>
                </a:solidFill>
                <a:latin typeface="Calibri" panose="020F0502020204030204" pitchFamily="34" charset="0"/>
                <a:cs typeface="Calibri" panose="020F0502020204030204" pitchFamily="34" charset="0"/>
              </a:rPr>
              <a:t>routine,create</a:t>
            </a:r>
            <a:r>
              <a:rPr lang="en-US" sz="1600" b="1" i="1" dirty="0">
                <a:solidFill>
                  <a:srgbClr val="002060"/>
                </a:solidFill>
                <a:latin typeface="Calibri" panose="020F0502020204030204" pitchFamily="34" charset="0"/>
                <a:cs typeface="Calibri" panose="020F0502020204030204" pitchFamily="34" charset="0"/>
              </a:rPr>
              <a:t> routine, </a:t>
            </a:r>
            <a:r>
              <a:rPr lang="en-US" sz="1600" b="1" i="1" dirty="0" err="1">
                <a:solidFill>
                  <a:srgbClr val="002060"/>
                </a:solidFill>
                <a:latin typeface="Calibri" panose="020F0502020204030204" pitchFamily="34" charset="0"/>
                <a:cs typeface="Calibri" panose="020F0502020204030204" pitchFamily="34" charset="0"/>
              </a:rPr>
              <a:t>trigger,execute</a:t>
            </a:r>
            <a:r>
              <a:rPr lang="en-US" sz="1600" b="1" i="1" dirty="0">
                <a:solidFill>
                  <a:srgbClr val="002060"/>
                </a:solidFill>
                <a:latin typeface="Calibri" panose="020F0502020204030204" pitchFamily="34" charset="0"/>
                <a:cs typeface="Calibri" panose="020F0502020204030204" pitchFamily="34" charset="0"/>
              </a:rPr>
              <a:t> on zm.* to '</a:t>
            </a:r>
            <a:r>
              <a:rPr lang="en-US" sz="1600" b="1" i="1" dirty="0" err="1">
                <a:solidFill>
                  <a:srgbClr val="002060"/>
                </a:solidFill>
                <a:latin typeface="Calibri" panose="020F0502020204030204" pitchFamily="34" charset="0"/>
                <a:cs typeface="Calibri" panose="020F0502020204030204" pitchFamily="34" charset="0"/>
              </a:rPr>
              <a:t>zmuser</a:t>
            </a:r>
            <a:r>
              <a:rPr lang="en-US" sz="1600" b="1" i="1" dirty="0">
                <a:solidFill>
                  <a:srgbClr val="002060"/>
                </a:solidFill>
                <a:latin typeface="Calibri" panose="020F0502020204030204" pitchFamily="34" charset="0"/>
                <a:cs typeface="Calibri" panose="020F0502020204030204" pitchFamily="34" charset="0"/>
              </a:rPr>
              <a:t>'@localhost identified by '</a:t>
            </a:r>
            <a:r>
              <a:rPr lang="en-US" sz="1600" b="1" i="1" dirty="0" err="1">
                <a:solidFill>
                  <a:srgbClr val="002060"/>
                </a:solidFill>
                <a:latin typeface="Calibri" panose="020F0502020204030204" pitchFamily="34" charset="0"/>
                <a:cs typeface="Calibri" panose="020F0502020204030204" pitchFamily="34" charset="0"/>
              </a:rPr>
              <a:t>zmpass</a:t>
            </a:r>
            <a:r>
              <a:rPr lang="en-US" sz="1600" b="1" i="1" dirty="0">
                <a:solidFill>
                  <a:srgbClr val="002060"/>
                </a:solidFill>
                <a:latin typeface="Calibri" panose="020F0502020204030204" pitchFamily="34" charset="0"/>
                <a:cs typeface="Calibri" panose="020F0502020204030204" pitchFamily="34" charset="0"/>
              </a:rPr>
              <a:t>';"</a:t>
            </a:r>
          </a:p>
          <a:p>
            <a:pPr marL="0" indent="0">
              <a:buNone/>
            </a:pPr>
            <a:endParaRPr lang="en-US" b="1" i="1" dirty="0" smtClean="0">
              <a:solidFill>
                <a:schemeClr val="tx1"/>
              </a:solidFill>
              <a:latin typeface="Calibri" panose="020F0502020204030204" pitchFamily="34" charset="0"/>
              <a:cs typeface="Calibri" panose="020F0502020204030204" pitchFamily="34" charset="0"/>
            </a:endParaRPr>
          </a:p>
          <a:p>
            <a:pPr marL="0" indent="0">
              <a:buNone/>
            </a:pPr>
            <a:r>
              <a:rPr lang="en-US" b="1" i="1" dirty="0" smtClean="0">
                <a:solidFill>
                  <a:schemeClr val="tx1"/>
                </a:solidFill>
                <a:latin typeface="Calibri" panose="020F0502020204030204" pitchFamily="34" charset="0"/>
                <a:cs typeface="Calibri" panose="020F0502020204030204" pitchFamily="34" charset="0"/>
              </a:rPr>
              <a:t>Step </a:t>
            </a:r>
            <a:r>
              <a:rPr lang="en-US" b="1" i="1" dirty="0">
                <a:solidFill>
                  <a:schemeClr val="tx1"/>
                </a:solidFill>
                <a:latin typeface="Calibri" panose="020F0502020204030204" pitchFamily="34" charset="0"/>
                <a:cs typeface="Calibri" panose="020F0502020204030204" pitchFamily="34" charset="0"/>
              </a:rPr>
              <a:t>6: Set permissions</a:t>
            </a:r>
            <a:endParaRPr lang="en-US" i="1" dirty="0">
              <a:solidFill>
                <a:schemeClr val="tx1"/>
              </a:solidFill>
              <a:latin typeface="Calibri" panose="020F0502020204030204" pitchFamily="34" charset="0"/>
              <a:cs typeface="Calibri" panose="020F0502020204030204" pitchFamily="34" charset="0"/>
            </a:endParaRPr>
          </a:p>
          <a:p>
            <a:pPr marL="0" indent="0">
              <a:buNone/>
            </a:pPr>
            <a:r>
              <a:rPr lang="en-US" sz="1600" b="1" i="1" dirty="0">
                <a:solidFill>
                  <a:srgbClr val="002060"/>
                </a:solidFill>
                <a:latin typeface="Calibri" panose="020F0502020204030204" pitchFamily="34" charset="0"/>
                <a:cs typeface="Calibri" panose="020F0502020204030204" pitchFamily="34" charset="0"/>
              </a:rPr>
              <a:t>Set /</a:t>
            </a:r>
            <a:r>
              <a:rPr lang="en-US" sz="1600" b="1" i="1" dirty="0" err="1">
                <a:solidFill>
                  <a:srgbClr val="002060"/>
                </a:solidFill>
                <a:latin typeface="Calibri" panose="020F0502020204030204" pitchFamily="34" charset="0"/>
                <a:cs typeface="Calibri" panose="020F0502020204030204" pitchFamily="34" charset="0"/>
              </a:rPr>
              <a:t>etc</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zm.conf</a:t>
            </a:r>
            <a:r>
              <a:rPr lang="en-US" sz="1600" b="1" i="1" dirty="0">
                <a:solidFill>
                  <a:srgbClr val="002060"/>
                </a:solidFill>
                <a:latin typeface="Calibri" panose="020F0502020204030204" pitchFamily="34" charset="0"/>
                <a:cs typeface="Calibri" panose="020F0502020204030204" pitchFamily="34" charset="0"/>
              </a:rPr>
              <a:t> to </a:t>
            </a:r>
            <a:r>
              <a:rPr lang="en-US" sz="1600" b="1" i="1" dirty="0" err="1">
                <a:solidFill>
                  <a:srgbClr val="002060"/>
                </a:solidFill>
                <a:latin typeface="Calibri" panose="020F0502020204030204" pitchFamily="34" charset="0"/>
                <a:cs typeface="Calibri" panose="020F0502020204030204" pitchFamily="34" charset="0"/>
              </a:rPr>
              <a:t>root:www-data</a:t>
            </a:r>
            <a:r>
              <a:rPr lang="en-US" sz="1600" b="1" i="1" dirty="0">
                <a:solidFill>
                  <a:srgbClr val="002060"/>
                </a:solidFill>
                <a:latin typeface="Calibri" panose="020F0502020204030204" pitchFamily="34" charset="0"/>
                <a:cs typeface="Calibri" panose="020F0502020204030204" pitchFamily="34" charset="0"/>
              </a:rPr>
              <a:t> 740 and www-data access to content</a:t>
            </a:r>
          </a:p>
          <a:p>
            <a:pPr marL="0" indent="0">
              <a:buNone/>
            </a:pPr>
            <a:r>
              <a:rPr lang="en-US" sz="1600" b="1" i="1" dirty="0" err="1">
                <a:solidFill>
                  <a:srgbClr val="002060"/>
                </a:solidFill>
                <a:latin typeface="Calibri" panose="020F0502020204030204" pitchFamily="34" charset="0"/>
                <a:cs typeface="Calibri" panose="020F0502020204030204" pitchFamily="34" charset="0"/>
              </a:rPr>
              <a:t>chmod</a:t>
            </a:r>
            <a:r>
              <a:rPr lang="en-US" sz="1600" b="1" i="1" dirty="0">
                <a:solidFill>
                  <a:srgbClr val="002060"/>
                </a:solidFill>
                <a:latin typeface="Calibri" panose="020F0502020204030204" pitchFamily="34" charset="0"/>
                <a:cs typeface="Calibri" panose="020F0502020204030204" pitchFamily="34" charset="0"/>
              </a:rPr>
              <a:t> 740 /</a:t>
            </a:r>
            <a:r>
              <a:rPr lang="en-US" sz="1600" b="1" i="1" dirty="0" err="1">
                <a:solidFill>
                  <a:srgbClr val="002060"/>
                </a:solidFill>
                <a:latin typeface="Calibri" panose="020F0502020204030204" pitchFamily="34" charset="0"/>
                <a:cs typeface="Calibri" panose="020F0502020204030204" pitchFamily="34" charset="0"/>
              </a:rPr>
              <a:t>etc</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zm.conf</a:t>
            </a:r>
            <a:endParaRPr lang="en-US" sz="1600" b="1" i="1" dirty="0">
              <a:solidFill>
                <a:srgbClr val="002060"/>
              </a:solidFill>
              <a:latin typeface="Calibri" panose="020F0502020204030204" pitchFamily="34" charset="0"/>
              <a:cs typeface="Calibri" panose="020F0502020204030204" pitchFamily="34" charset="0"/>
            </a:endParaRPr>
          </a:p>
          <a:p>
            <a:pPr marL="0" indent="0">
              <a:buNone/>
            </a:pPr>
            <a:r>
              <a:rPr lang="en-US" sz="1600" b="1" i="1" dirty="0" err="1">
                <a:solidFill>
                  <a:srgbClr val="002060"/>
                </a:solidFill>
                <a:latin typeface="Calibri" panose="020F0502020204030204" pitchFamily="34" charset="0"/>
                <a:cs typeface="Calibri" panose="020F0502020204030204" pitchFamily="34" charset="0"/>
              </a:rPr>
              <a:t>chown</a:t>
            </a:r>
            <a:r>
              <a:rPr lang="en-US" sz="1600" b="1" i="1" dirty="0">
                <a:solidFill>
                  <a:srgbClr val="002060"/>
                </a:solidFill>
                <a:latin typeface="Calibri" panose="020F0502020204030204" pitchFamily="34" charset="0"/>
                <a:cs typeface="Calibri" panose="020F0502020204030204" pitchFamily="34" charset="0"/>
              </a:rPr>
              <a:t> </a:t>
            </a:r>
            <a:r>
              <a:rPr lang="en-US" sz="1600" b="1" i="1" dirty="0" err="1">
                <a:solidFill>
                  <a:srgbClr val="002060"/>
                </a:solidFill>
                <a:latin typeface="Calibri" panose="020F0502020204030204" pitchFamily="34" charset="0"/>
                <a:cs typeface="Calibri" panose="020F0502020204030204" pitchFamily="34" charset="0"/>
              </a:rPr>
              <a:t>root:www-data</a:t>
            </a:r>
            <a:r>
              <a:rPr lang="en-US" sz="1600" b="1" i="1" dirty="0">
                <a:solidFill>
                  <a:srgbClr val="002060"/>
                </a:solidFill>
                <a:latin typeface="Calibri" panose="020F0502020204030204" pitchFamily="34" charset="0"/>
                <a:cs typeface="Calibri" panose="020F0502020204030204" pitchFamily="34" charset="0"/>
              </a:rPr>
              <a:t> /</a:t>
            </a:r>
            <a:r>
              <a:rPr lang="en-US" sz="1600" b="1" i="1" dirty="0" err="1">
                <a:solidFill>
                  <a:srgbClr val="002060"/>
                </a:solidFill>
                <a:latin typeface="Calibri" panose="020F0502020204030204" pitchFamily="34" charset="0"/>
                <a:cs typeface="Calibri" panose="020F0502020204030204" pitchFamily="34" charset="0"/>
              </a:rPr>
              <a:t>etc</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a:t>
            </a:r>
            <a:r>
              <a:rPr lang="en-US" sz="1600" b="1" i="1" dirty="0">
                <a:solidFill>
                  <a:srgbClr val="002060"/>
                </a:solidFill>
                <a:latin typeface="Calibri" panose="020F0502020204030204" pitchFamily="34" charset="0"/>
                <a:cs typeface="Calibri" panose="020F0502020204030204" pitchFamily="34" charset="0"/>
              </a:rPr>
              <a:t>/</a:t>
            </a:r>
            <a:r>
              <a:rPr lang="en-US" sz="1600" b="1" i="1" dirty="0" err="1">
                <a:solidFill>
                  <a:srgbClr val="002060"/>
                </a:solidFill>
                <a:latin typeface="Calibri" panose="020F0502020204030204" pitchFamily="34" charset="0"/>
                <a:cs typeface="Calibri" panose="020F0502020204030204" pitchFamily="34" charset="0"/>
              </a:rPr>
              <a:t>zm.conf</a:t>
            </a:r>
            <a:endParaRPr lang="en-US" sz="1600" b="1" i="1" dirty="0">
              <a:solidFill>
                <a:srgbClr val="002060"/>
              </a:solidFill>
              <a:latin typeface="Calibri" panose="020F0502020204030204" pitchFamily="34" charset="0"/>
              <a:cs typeface="Calibri" panose="020F0502020204030204" pitchFamily="34" charset="0"/>
            </a:endParaRPr>
          </a:p>
          <a:p>
            <a:pPr marL="0" indent="0">
              <a:buNone/>
            </a:pPr>
            <a:r>
              <a:rPr lang="en-US" sz="1600" b="1" i="1" dirty="0" err="1">
                <a:solidFill>
                  <a:srgbClr val="002060"/>
                </a:solidFill>
                <a:latin typeface="Calibri" panose="020F0502020204030204" pitchFamily="34" charset="0"/>
                <a:cs typeface="Calibri" panose="020F0502020204030204" pitchFamily="34" charset="0"/>
              </a:rPr>
              <a:t>chown</a:t>
            </a:r>
            <a:r>
              <a:rPr lang="en-US" sz="1600" b="1" i="1" dirty="0">
                <a:solidFill>
                  <a:srgbClr val="002060"/>
                </a:solidFill>
                <a:latin typeface="Calibri" panose="020F0502020204030204" pitchFamily="34" charset="0"/>
                <a:cs typeface="Calibri" panose="020F0502020204030204" pitchFamily="34" charset="0"/>
              </a:rPr>
              <a:t> -R </a:t>
            </a:r>
            <a:r>
              <a:rPr lang="en-US" sz="1600" b="1" i="1" dirty="0" err="1">
                <a:solidFill>
                  <a:srgbClr val="002060"/>
                </a:solidFill>
                <a:latin typeface="Calibri" panose="020F0502020204030204" pitchFamily="34" charset="0"/>
                <a:cs typeface="Calibri" panose="020F0502020204030204" pitchFamily="34" charset="0"/>
              </a:rPr>
              <a:t>www-data:www-data</a:t>
            </a:r>
            <a:r>
              <a:rPr lang="en-US" sz="1600" b="1" i="1" dirty="0">
                <a:solidFill>
                  <a:srgbClr val="002060"/>
                </a:solidFill>
                <a:latin typeface="Calibri" panose="020F0502020204030204" pitchFamily="34" charset="0"/>
                <a:cs typeface="Calibri" panose="020F0502020204030204" pitchFamily="34" charset="0"/>
              </a:rPr>
              <a:t> /</a:t>
            </a:r>
            <a:r>
              <a:rPr lang="en-US" sz="1600" b="1" i="1" dirty="0" err="1">
                <a:solidFill>
                  <a:srgbClr val="002060"/>
                </a:solidFill>
                <a:latin typeface="Calibri" panose="020F0502020204030204" pitchFamily="34" charset="0"/>
                <a:cs typeface="Calibri" panose="020F0502020204030204" pitchFamily="34" charset="0"/>
              </a:rPr>
              <a:t>usr</a:t>
            </a:r>
            <a:r>
              <a:rPr lang="en-US" sz="1600" b="1" i="1" dirty="0">
                <a:solidFill>
                  <a:srgbClr val="002060"/>
                </a:solidFill>
                <a:latin typeface="Calibri" panose="020F0502020204030204" pitchFamily="34" charset="0"/>
                <a:cs typeface="Calibri" panose="020F0502020204030204" pitchFamily="34" charset="0"/>
              </a:rPr>
              <a:t>/share/</a:t>
            </a:r>
            <a:r>
              <a:rPr lang="en-US" sz="1600" b="1" i="1" dirty="0" err="1">
                <a:solidFill>
                  <a:srgbClr val="002060"/>
                </a:solidFill>
                <a:latin typeface="Calibri" panose="020F0502020204030204" pitchFamily="34" charset="0"/>
                <a:cs typeface="Calibri" panose="020F0502020204030204" pitchFamily="34" charset="0"/>
              </a:rPr>
              <a:t>zoneminder</a:t>
            </a:r>
            <a:r>
              <a:rPr lang="en-US" sz="1600" b="1" i="1" dirty="0">
                <a:solidFill>
                  <a:srgbClr val="002060"/>
                </a:solidFill>
                <a:latin typeface="Calibri" panose="020F0502020204030204" pitchFamily="34" charset="0"/>
                <a:cs typeface="Calibri" panose="020F0502020204030204" pitchFamily="34" charset="0"/>
              </a:rPr>
              <a:t>/</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3106411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301172" y="289543"/>
            <a:ext cx="9198000" cy="360000"/>
          </a:xfrm>
        </p:spPr>
        <p:txBody>
          <a:bodyPr>
            <a:normAutofit fontScale="25000" lnSpcReduction="20000"/>
          </a:bodyPr>
          <a:lstStyle/>
          <a:p>
            <a:endParaRPr lang="en-US" b="1" i="0" dirty="0" smtClean="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Step </a:t>
            </a:r>
            <a:r>
              <a:rPr lang="en-US" b="1" dirty="0">
                <a:latin typeface="Calibri" panose="020F0502020204030204" pitchFamily="34" charset="0"/>
                <a:cs typeface="Calibri" panose="020F0502020204030204" pitchFamily="34" charset="0"/>
              </a:rPr>
              <a:t>7: Configure Apache correctly:</a:t>
            </a:r>
            <a:endParaRPr lang="en-US" dirty="0">
              <a:latin typeface="Calibri" panose="020F0502020204030204" pitchFamily="34" charset="0"/>
              <a:cs typeface="Calibri" panose="020F0502020204030204" pitchFamily="34" charset="0"/>
            </a:endParaRPr>
          </a:p>
          <a:p>
            <a:r>
              <a:rPr lang="en-US" sz="1600" b="1" dirty="0">
                <a:solidFill>
                  <a:srgbClr val="002060"/>
                </a:solidFill>
                <a:latin typeface="Calibri" panose="020F0502020204030204" pitchFamily="34" charset="0"/>
                <a:cs typeface="Calibri" panose="020F0502020204030204" pitchFamily="34" charset="0"/>
              </a:rPr>
              <a:t>a2enmod </a:t>
            </a:r>
            <a:r>
              <a:rPr lang="en-US" sz="1600" b="1" dirty="0" err="1">
                <a:solidFill>
                  <a:srgbClr val="002060"/>
                </a:solidFill>
                <a:latin typeface="Calibri" panose="020F0502020204030204" pitchFamily="34" charset="0"/>
                <a:cs typeface="Calibri" panose="020F0502020204030204" pitchFamily="34" charset="0"/>
              </a:rPr>
              <a:t>cgi</a:t>
            </a:r>
            <a:endParaRPr lang="en-US" sz="1600" b="1" dirty="0">
              <a:solidFill>
                <a:srgbClr val="002060"/>
              </a:solidFill>
              <a:latin typeface="Calibri" panose="020F0502020204030204" pitchFamily="34" charset="0"/>
              <a:cs typeface="Calibri" panose="020F0502020204030204" pitchFamily="34" charset="0"/>
            </a:endParaRPr>
          </a:p>
          <a:p>
            <a:r>
              <a:rPr lang="en-US" sz="1600" b="1" dirty="0">
                <a:solidFill>
                  <a:srgbClr val="002060"/>
                </a:solidFill>
                <a:latin typeface="Calibri" panose="020F0502020204030204" pitchFamily="34" charset="0"/>
                <a:cs typeface="Calibri" panose="020F0502020204030204" pitchFamily="34" charset="0"/>
              </a:rPr>
              <a:t>a2enmod rewrite</a:t>
            </a:r>
          </a:p>
          <a:p>
            <a:r>
              <a:rPr lang="en-US" sz="1600" b="1" dirty="0">
                <a:solidFill>
                  <a:srgbClr val="002060"/>
                </a:solidFill>
                <a:latin typeface="Calibri" panose="020F0502020204030204" pitchFamily="34" charset="0"/>
                <a:cs typeface="Calibri" panose="020F0502020204030204" pitchFamily="34" charset="0"/>
              </a:rPr>
              <a:t>a2enconf </a:t>
            </a:r>
            <a:r>
              <a:rPr lang="en-US" sz="1600" b="1" dirty="0" err="1" smtClean="0">
                <a:solidFill>
                  <a:srgbClr val="002060"/>
                </a:solidFill>
                <a:latin typeface="Calibri" panose="020F0502020204030204" pitchFamily="34" charset="0"/>
                <a:cs typeface="Calibri" panose="020F0502020204030204" pitchFamily="34" charset="0"/>
              </a:rPr>
              <a:t>zoneminder</a:t>
            </a:r>
            <a:endParaRPr lang="en-US" sz="1600" b="1" dirty="0" smtClean="0">
              <a:solidFill>
                <a:srgbClr val="002060"/>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You may also want to enable to following modules to improve caching performance</a:t>
            </a:r>
          </a:p>
          <a:p>
            <a:r>
              <a:rPr lang="en-US" sz="1600" b="1" dirty="0">
                <a:solidFill>
                  <a:srgbClr val="002060"/>
                </a:solidFill>
                <a:latin typeface="Calibri" panose="020F0502020204030204" pitchFamily="34" charset="0"/>
                <a:cs typeface="Calibri" panose="020F0502020204030204" pitchFamily="34" charset="0"/>
              </a:rPr>
              <a:t>a2enmod expires</a:t>
            </a:r>
          </a:p>
          <a:p>
            <a:r>
              <a:rPr lang="en-US" sz="1600" b="1" dirty="0">
                <a:solidFill>
                  <a:srgbClr val="002060"/>
                </a:solidFill>
                <a:latin typeface="Calibri" panose="020F0502020204030204" pitchFamily="34" charset="0"/>
                <a:cs typeface="Calibri" panose="020F0502020204030204" pitchFamily="34" charset="0"/>
              </a:rPr>
              <a:t>a2enmod headers</a:t>
            </a:r>
          </a:p>
          <a:p>
            <a:r>
              <a:rPr lang="en-US" dirty="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Step 8: Enable and start </a:t>
            </a:r>
            <a:r>
              <a:rPr lang="en-US" b="1" dirty="0" err="1">
                <a:latin typeface="Calibri" panose="020F0502020204030204" pitchFamily="34" charset="0"/>
                <a:cs typeface="Calibri" panose="020F0502020204030204" pitchFamily="34" charset="0"/>
              </a:rPr>
              <a:t>Zoneminder</a:t>
            </a:r>
            <a:endParaRPr lang="en-US" dirty="0">
              <a:latin typeface="Calibri" panose="020F0502020204030204" pitchFamily="34" charset="0"/>
              <a:cs typeface="Calibri" panose="020F0502020204030204" pitchFamily="34" charset="0"/>
            </a:endParaRPr>
          </a:p>
          <a:p>
            <a:r>
              <a:rPr lang="en-US" sz="1600" b="1" dirty="0" err="1">
                <a:solidFill>
                  <a:srgbClr val="002060"/>
                </a:solidFill>
                <a:latin typeface="Calibri" panose="020F0502020204030204" pitchFamily="34" charset="0"/>
                <a:cs typeface="Calibri" panose="020F0502020204030204" pitchFamily="34" charset="0"/>
              </a:rPr>
              <a:t>systemctl</a:t>
            </a:r>
            <a:r>
              <a:rPr lang="en-US" sz="1600" b="1" dirty="0">
                <a:solidFill>
                  <a:srgbClr val="002060"/>
                </a:solidFill>
                <a:latin typeface="Calibri" panose="020F0502020204030204" pitchFamily="34" charset="0"/>
                <a:cs typeface="Calibri" panose="020F0502020204030204" pitchFamily="34" charset="0"/>
              </a:rPr>
              <a:t> enable </a:t>
            </a:r>
            <a:r>
              <a:rPr lang="en-US" sz="1600" b="1" dirty="0" err="1">
                <a:solidFill>
                  <a:srgbClr val="002060"/>
                </a:solidFill>
                <a:latin typeface="Calibri" panose="020F0502020204030204" pitchFamily="34" charset="0"/>
                <a:cs typeface="Calibri" panose="020F0502020204030204" pitchFamily="34" charset="0"/>
              </a:rPr>
              <a:t>zoneminder</a:t>
            </a:r>
            <a:endParaRPr lang="en-US" sz="1600" b="1" dirty="0">
              <a:solidFill>
                <a:srgbClr val="002060"/>
              </a:solidFill>
              <a:latin typeface="Calibri" panose="020F0502020204030204" pitchFamily="34" charset="0"/>
              <a:cs typeface="Calibri" panose="020F0502020204030204" pitchFamily="34" charset="0"/>
            </a:endParaRPr>
          </a:p>
          <a:p>
            <a:r>
              <a:rPr lang="en-US" sz="1600" b="1" dirty="0" err="1">
                <a:solidFill>
                  <a:srgbClr val="002060"/>
                </a:solidFill>
                <a:latin typeface="Calibri" panose="020F0502020204030204" pitchFamily="34" charset="0"/>
                <a:cs typeface="Calibri" panose="020F0502020204030204" pitchFamily="34" charset="0"/>
              </a:rPr>
              <a:t>systemctl</a:t>
            </a:r>
            <a:r>
              <a:rPr lang="en-US" sz="1600" b="1" dirty="0">
                <a:solidFill>
                  <a:srgbClr val="002060"/>
                </a:solidFill>
                <a:latin typeface="Calibri" panose="020F0502020204030204" pitchFamily="34" charset="0"/>
                <a:cs typeface="Calibri" panose="020F0502020204030204" pitchFamily="34" charset="0"/>
              </a:rPr>
              <a:t> start </a:t>
            </a:r>
            <a:r>
              <a:rPr lang="en-US" sz="1600" b="1" dirty="0" err="1">
                <a:solidFill>
                  <a:srgbClr val="002060"/>
                </a:solidFill>
                <a:latin typeface="Calibri" panose="020F0502020204030204" pitchFamily="34" charset="0"/>
                <a:cs typeface="Calibri" panose="020F0502020204030204" pitchFamily="34" charset="0"/>
              </a:rPr>
              <a:t>zoneminder</a:t>
            </a:r>
            <a:endParaRPr lang="en-US" sz="1600" b="1" dirty="0">
              <a:solidFill>
                <a:srgbClr val="002060"/>
              </a:solidFill>
              <a:latin typeface="Calibri" panose="020F0502020204030204" pitchFamily="34" charset="0"/>
              <a:cs typeface="Calibri" panose="020F0502020204030204" pitchFamily="34" charset="0"/>
            </a:endParaRPr>
          </a:p>
          <a:p>
            <a:r>
              <a:rPr lang="en-US" b="1" i="0" dirty="0">
                <a:latin typeface="Calibri" panose="020F0502020204030204" pitchFamily="34" charset="0"/>
                <a:cs typeface="Calibri" panose="020F0502020204030204" pitchFamily="34" charset="0"/>
              </a:rPr>
              <a:t> </a:t>
            </a:r>
            <a:endParaRPr lang="en-US" i="0" dirty="0">
              <a:latin typeface="Calibri" panose="020F0502020204030204" pitchFamily="34" charset="0"/>
              <a:cs typeface="Calibri" panose="020F050202020403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1842968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05674" y="707554"/>
            <a:ext cx="9404531" cy="360000"/>
          </a:xfrm>
        </p:spPr>
        <p:txBody>
          <a:bodyPr>
            <a:normAutofit fontScale="25000" lnSpcReduction="20000"/>
          </a:bodyPr>
          <a:lstStyle/>
          <a:p>
            <a:r>
              <a:rPr lang="en-US" b="1" dirty="0">
                <a:latin typeface="Calibri" panose="020F0502020204030204" pitchFamily="34" charset="0"/>
                <a:cs typeface="Calibri" panose="020F0502020204030204" pitchFamily="34" charset="0"/>
              </a:rPr>
              <a:t>Step 9: Edit </a:t>
            </a:r>
            <a:r>
              <a:rPr lang="en-US" b="1" dirty="0" err="1">
                <a:latin typeface="Calibri" panose="020F0502020204030204" pitchFamily="34" charset="0"/>
                <a:cs typeface="Calibri" panose="020F0502020204030204" pitchFamily="34" charset="0"/>
              </a:rPr>
              <a:t>Timezone</a:t>
            </a:r>
            <a:r>
              <a:rPr lang="en-US" b="1" dirty="0">
                <a:latin typeface="Calibri" panose="020F0502020204030204" pitchFamily="34" charset="0"/>
                <a:cs typeface="Calibri" panose="020F0502020204030204" pitchFamily="34" charset="0"/>
              </a:rPr>
              <a:t> in PHP</a:t>
            </a:r>
            <a:endParaRPr lang="en-US" dirty="0">
              <a:latin typeface="Calibri" panose="020F0502020204030204" pitchFamily="34" charset="0"/>
              <a:cs typeface="Calibri" panose="020F0502020204030204" pitchFamily="34" charset="0"/>
            </a:endParaRPr>
          </a:p>
          <a:p>
            <a:r>
              <a:rPr lang="en-US" sz="1600" b="1" dirty="0" err="1">
                <a:solidFill>
                  <a:srgbClr val="002060"/>
                </a:solidFill>
                <a:latin typeface="Calibri" panose="020F0502020204030204" pitchFamily="34" charset="0"/>
                <a:cs typeface="Calibri" panose="020F0502020204030204" pitchFamily="34" charset="0"/>
              </a:rPr>
              <a:t>nano</a:t>
            </a:r>
            <a:r>
              <a:rPr lang="en-US" sz="1600" b="1" dirty="0">
                <a:solidFill>
                  <a:srgbClr val="002060"/>
                </a:solidFill>
                <a:latin typeface="Calibri" panose="020F0502020204030204" pitchFamily="34" charset="0"/>
                <a:cs typeface="Calibri" panose="020F0502020204030204" pitchFamily="34" charset="0"/>
              </a:rPr>
              <a:t> /</a:t>
            </a:r>
            <a:r>
              <a:rPr lang="en-US" sz="1600" b="1" dirty="0" err="1">
                <a:solidFill>
                  <a:srgbClr val="002060"/>
                </a:solidFill>
                <a:latin typeface="Calibri" panose="020F0502020204030204" pitchFamily="34" charset="0"/>
                <a:cs typeface="Calibri" panose="020F0502020204030204" pitchFamily="34" charset="0"/>
              </a:rPr>
              <a:t>etc</a:t>
            </a:r>
            <a:r>
              <a:rPr lang="en-US" sz="1600" b="1" dirty="0">
                <a:solidFill>
                  <a:srgbClr val="002060"/>
                </a:solidFill>
                <a:latin typeface="Calibri" panose="020F0502020204030204" pitchFamily="34" charset="0"/>
                <a:cs typeface="Calibri" panose="020F0502020204030204" pitchFamily="34" charset="0"/>
              </a:rPr>
              <a:t>/</a:t>
            </a:r>
            <a:r>
              <a:rPr lang="en-US" sz="1600" b="1" dirty="0" err="1">
                <a:solidFill>
                  <a:srgbClr val="002060"/>
                </a:solidFill>
                <a:latin typeface="Calibri" panose="020F0502020204030204" pitchFamily="34" charset="0"/>
                <a:cs typeface="Calibri" panose="020F0502020204030204" pitchFamily="34" charset="0"/>
              </a:rPr>
              <a:t>php</a:t>
            </a:r>
            <a:r>
              <a:rPr lang="en-US" sz="1600" b="1" dirty="0">
                <a:solidFill>
                  <a:srgbClr val="002060"/>
                </a:solidFill>
                <a:latin typeface="Calibri" panose="020F0502020204030204" pitchFamily="34" charset="0"/>
                <a:cs typeface="Calibri" panose="020F0502020204030204" pitchFamily="34" charset="0"/>
              </a:rPr>
              <a:t>/7.2/apache2/php.ini</a:t>
            </a:r>
          </a:p>
          <a:p>
            <a:r>
              <a:rPr lang="en-US" dirty="0">
                <a:latin typeface="Calibri" panose="020F0502020204030204" pitchFamily="34" charset="0"/>
                <a:cs typeface="Calibri" panose="020F0502020204030204" pitchFamily="34" charset="0"/>
              </a:rPr>
              <a:t>Search for [Date] (Ctrl + w then type Date and press Enter) and change </a:t>
            </a:r>
            <a:r>
              <a:rPr lang="en-US" dirty="0" err="1">
                <a:latin typeface="Calibri" panose="020F0502020204030204" pitchFamily="34" charset="0"/>
                <a:cs typeface="Calibri" panose="020F0502020204030204" pitchFamily="34" charset="0"/>
              </a:rPr>
              <a:t>date.timezone</a:t>
            </a:r>
            <a:r>
              <a:rPr lang="en-US" dirty="0">
                <a:latin typeface="Calibri" panose="020F0502020204030204" pitchFamily="34" charset="0"/>
                <a:cs typeface="Calibri" panose="020F0502020204030204" pitchFamily="34" charset="0"/>
              </a:rPr>
              <a:t> for your time zone, see [this](https://www.php.net/manual/en/timezones.php). Don’t forget to remove the ; from in front of </a:t>
            </a:r>
            <a:r>
              <a:rPr lang="en-US" dirty="0" err="1">
                <a:latin typeface="Calibri" panose="020F0502020204030204" pitchFamily="34" charset="0"/>
                <a:cs typeface="Calibri" panose="020F0502020204030204" pitchFamily="34" charset="0"/>
              </a:rPr>
              <a:t>date.timezone</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[Date]</a:t>
            </a:r>
          </a:p>
          <a:p>
            <a:r>
              <a:rPr lang="en-US" dirty="0">
                <a:latin typeface="Calibri" panose="020F0502020204030204" pitchFamily="34" charset="0"/>
                <a:cs typeface="Calibri" panose="020F0502020204030204" pitchFamily="34" charset="0"/>
              </a:rPr>
              <a:t>; Defines the default </a:t>
            </a:r>
            <a:r>
              <a:rPr lang="en-US" dirty="0" err="1">
                <a:latin typeface="Calibri" panose="020F0502020204030204" pitchFamily="34" charset="0"/>
                <a:cs typeface="Calibri" panose="020F0502020204030204" pitchFamily="34" charset="0"/>
              </a:rPr>
              <a:t>timezone</a:t>
            </a:r>
            <a:r>
              <a:rPr lang="en-US" dirty="0">
                <a:latin typeface="Calibri" panose="020F0502020204030204" pitchFamily="34" charset="0"/>
                <a:cs typeface="Calibri" panose="020F0502020204030204" pitchFamily="34" charset="0"/>
              </a:rPr>
              <a:t> used by the date functions</a:t>
            </a:r>
          </a:p>
          <a:p>
            <a:r>
              <a:rPr lang="en-US" dirty="0">
                <a:latin typeface="Calibri" panose="020F0502020204030204" pitchFamily="34" charset="0"/>
                <a:cs typeface="Calibri" panose="020F0502020204030204" pitchFamily="34" charset="0"/>
              </a:rPr>
              <a:t>; http://php.net/date.timezone</a:t>
            </a:r>
          </a:p>
          <a:p>
            <a:r>
              <a:rPr lang="en-US" b="1" dirty="0" err="1">
                <a:solidFill>
                  <a:srgbClr val="002060"/>
                </a:solidFill>
                <a:latin typeface="Calibri" panose="020F0502020204030204" pitchFamily="34" charset="0"/>
                <a:cs typeface="Calibri" panose="020F0502020204030204" pitchFamily="34" charset="0"/>
              </a:rPr>
              <a:t>date.timezone</a:t>
            </a:r>
            <a:r>
              <a:rPr lang="en-US" b="1" dirty="0">
                <a:solidFill>
                  <a:srgbClr val="002060"/>
                </a:solidFill>
                <a:latin typeface="Calibri" panose="020F0502020204030204" pitchFamily="34" charset="0"/>
                <a:cs typeface="Calibri" panose="020F0502020204030204" pitchFamily="34" charset="0"/>
              </a:rPr>
              <a:t> = India/</a:t>
            </a:r>
            <a:r>
              <a:rPr lang="en-US" b="1" dirty="0" err="1">
                <a:solidFill>
                  <a:srgbClr val="002060"/>
                </a:solidFill>
                <a:latin typeface="Calibri" panose="020F0502020204030204" pitchFamily="34" charset="0"/>
                <a:cs typeface="Calibri" panose="020F0502020204030204" pitchFamily="34" charset="0"/>
              </a:rPr>
              <a:t>New_Delhi</a:t>
            </a:r>
            <a:endParaRPr lang="en-US" dirty="0">
              <a:solidFill>
                <a:srgbClr val="002060"/>
              </a:solidFill>
              <a:latin typeface="Calibri" panose="020F0502020204030204" pitchFamily="34" charset="0"/>
              <a:cs typeface="Calibri" panose="020F0502020204030204" pitchFamily="34" charset="0"/>
            </a:endParaRPr>
          </a:p>
          <a:p>
            <a:r>
              <a:rPr lang="en-US" sz="1600" b="1" dirty="0">
                <a:solidFill>
                  <a:srgbClr val="002060"/>
                </a:solidFill>
                <a:latin typeface="Calibri" panose="020F0502020204030204" pitchFamily="34" charset="0"/>
                <a:cs typeface="Calibri" panose="020F0502020204030204" pitchFamily="34" charset="0"/>
              </a:rPr>
              <a:t>CTRL + o </a:t>
            </a:r>
            <a:r>
              <a:rPr lang="en-US" dirty="0">
                <a:latin typeface="Calibri" panose="020F0502020204030204" pitchFamily="34" charset="0"/>
                <a:cs typeface="Calibri" panose="020F0502020204030204" pitchFamily="34" charset="0"/>
              </a:rPr>
              <a:t>then [Enter] to save</a:t>
            </a:r>
          </a:p>
          <a:p>
            <a:r>
              <a:rPr lang="en-US" sz="1600" b="1" dirty="0">
                <a:solidFill>
                  <a:srgbClr val="002060"/>
                </a:solidFill>
                <a:latin typeface="Calibri" panose="020F0502020204030204" pitchFamily="34" charset="0"/>
                <a:cs typeface="Calibri" panose="020F0502020204030204" pitchFamily="34" charset="0"/>
              </a:rPr>
              <a:t>CTRL + x</a:t>
            </a:r>
            <a:r>
              <a:rPr lang="en-US" sz="16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to exit</a:t>
            </a:r>
          </a:p>
          <a:p>
            <a:r>
              <a:rPr lang="en-US"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Step 10: Reload Apache service</a:t>
            </a:r>
            <a:endParaRPr lang="en-US" dirty="0">
              <a:latin typeface="Calibri" panose="020F0502020204030204" pitchFamily="34" charset="0"/>
              <a:cs typeface="Calibri" panose="020F0502020204030204" pitchFamily="34" charset="0"/>
            </a:endParaRPr>
          </a:p>
          <a:p>
            <a:r>
              <a:rPr lang="en-US" sz="1600" b="1" dirty="0" err="1">
                <a:solidFill>
                  <a:srgbClr val="002060"/>
                </a:solidFill>
                <a:latin typeface="Calibri" panose="020F0502020204030204" pitchFamily="34" charset="0"/>
                <a:cs typeface="Calibri" panose="020F0502020204030204" pitchFamily="34" charset="0"/>
              </a:rPr>
              <a:t>systemctl</a:t>
            </a:r>
            <a:r>
              <a:rPr lang="en-US" sz="1600" b="1" dirty="0">
                <a:solidFill>
                  <a:srgbClr val="002060"/>
                </a:solidFill>
                <a:latin typeface="Calibri" panose="020F0502020204030204" pitchFamily="34" charset="0"/>
                <a:cs typeface="Calibri" panose="020F0502020204030204" pitchFamily="34" charset="0"/>
              </a:rPr>
              <a:t> reload apache2</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268556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379550" y="537737"/>
            <a:ext cx="9198116" cy="360000"/>
          </a:xfrm>
        </p:spPr>
        <p:txBody>
          <a:bodyPr>
            <a:normAutofit fontScale="25000" lnSpcReduction="20000"/>
          </a:bodyPr>
          <a:lstStyle/>
          <a:p>
            <a:r>
              <a:rPr lang="en-US" b="1" dirty="0">
                <a:latin typeface="Calibri" panose="020F0502020204030204" pitchFamily="34" charset="0"/>
                <a:cs typeface="Calibri" panose="020F0502020204030204" pitchFamily="34" charset="0"/>
              </a:rPr>
              <a:t>Step 11: Making sure Zone Minder works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Open up a browser and go to http://localhost/zm - should bring up Zone Minder Console</a:t>
            </a:r>
          </a:p>
          <a:p>
            <a:r>
              <a:rPr lang="en-US" dirty="0">
                <a:latin typeface="Calibri" panose="020F0502020204030204" pitchFamily="34" charset="0"/>
                <a:cs typeface="Calibri" panose="020F0502020204030204" pitchFamily="34" charset="0"/>
              </a:rPr>
              <a:t> (Optional API Check) Open up a tab in the same browser and go to </a:t>
            </a:r>
            <a:r>
              <a:rPr lang="en-US" b="1" dirty="0">
                <a:solidFill>
                  <a:srgbClr val="002060"/>
                </a:solidFill>
                <a:latin typeface="Calibri" panose="020F0502020204030204" pitchFamily="34" charset="0"/>
                <a:cs typeface="Calibri" panose="020F0502020204030204" pitchFamily="34" charset="0"/>
              </a:rPr>
              <a:t>http:// localhost /</a:t>
            </a:r>
            <a:r>
              <a:rPr lang="en-US" b="1" dirty="0" err="1">
                <a:solidFill>
                  <a:srgbClr val="002060"/>
                </a:solidFill>
                <a:latin typeface="Calibri" panose="020F0502020204030204" pitchFamily="34" charset="0"/>
                <a:cs typeface="Calibri" panose="020F0502020204030204" pitchFamily="34" charset="0"/>
              </a:rPr>
              <a:t>zm</a:t>
            </a:r>
            <a:r>
              <a:rPr lang="en-US" b="1" dirty="0">
                <a:solidFill>
                  <a:srgbClr val="002060"/>
                </a:solidFill>
                <a:latin typeface="Calibri" panose="020F0502020204030204" pitchFamily="34" charset="0"/>
                <a:cs typeface="Calibri" panose="020F0502020204030204" pitchFamily="34" charset="0"/>
              </a:rPr>
              <a:t>/</a:t>
            </a:r>
            <a:r>
              <a:rPr lang="en-US" b="1" dirty="0" err="1">
                <a:solidFill>
                  <a:srgbClr val="002060"/>
                </a:solidFill>
                <a:latin typeface="Calibri" panose="020F0502020204030204" pitchFamily="34" charset="0"/>
                <a:cs typeface="Calibri" panose="020F0502020204030204" pitchFamily="34" charset="0"/>
              </a:rPr>
              <a:t>api</a:t>
            </a:r>
            <a:r>
              <a:rPr lang="en-US" b="1" dirty="0">
                <a:solidFill>
                  <a:srgbClr val="002060"/>
                </a:solidFill>
                <a:latin typeface="Calibri" panose="020F0502020204030204" pitchFamily="34" charset="0"/>
                <a:cs typeface="Calibri" panose="020F0502020204030204" pitchFamily="34" charset="0"/>
              </a:rPr>
              <a:t>/host/</a:t>
            </a:r>
            <a:r>
              <a:rPr lang="en-US" b="1" dirty="0" err="1">
                <a:solidFill>
                  <a:srgbClr val="002060"/>
                </a:solidFill>
                <a:latin typeface="Calibri" panose="020F0502020204030204" pitchFamily="34" charset="0"/>
                <a:cs typeface="Calibri" panose="020F0502020204030204" pitchFamily="34" charset="0"/>
              </a:rPr>
              <a:t>getVersion.json</a:t>
            </a:r>
            <a:endParaRPr lang="en-US" b="1" dirty="0">
              <a:solidFill>
                <a:srgbClr val="00206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If it is working correctly, you should get version information similar to the example below.</a:t>
            </a:r>
          </a:p>
          <a:p>
            <a:r>
              <a:rPr lang="en-US" b="1" dirty="0">
                <a:latin typeface="Calibri" panose="020F0502020204030204" pitchFamily="34" charset="0"/>
                <a:cs typeface="Calibri" panose="020F0502020204030204" pitchFamily="34" charset="0"/>
              </a:rPr>
              <a:t>     </a:t>
            </a:r>
            <a:r>
              <a:rPr lang="en-US" b="1" dirty="0">
                <a:solidFill>
                  <a:srgbClr val="002060"/>
                </a:solidFill>
                <a:latin typeface="Calibri" panose="020F0502020204030204" pitchFamily="34" charset="0"/>
                <a:cs typeface="Calibri" panose="020F0502020204030204" pitchFamily="34" charset="0"/>
              </a:rPr>
              <a:t>{</a:t>
            </a:r>
            <a:endParaRPr lang="en-US" dirty="0">
              <a:solidFill>
                <a:srgbClr val="002060"/>
              </a:solidFill>
              <a:latin typeface="Calibri" panose="020F0502020204030204" pitchFamily="34" charset="0"/>
              <a:cs typeface="Calibri" panose="020F0502020204030204" pitchFamily="34" charset="0"/>
            </a:endParaRPr>
          </a:p>
          <a:p>
            <a:r>
              <a:rPr lang="en-US" b="1" dirty="0">
                <a:solidFill>
                  <a:srgbClr val="002060"/>
                </a:solidFill>
                <a:latin typeface="Calibri" panose="020F0502020204030204" pitchFamily="34" charset="0"/>
                <a:cs typeface="Calibri" panose="020F0502020204030204" pitchFamily="34" charset="0"/>
              </a:rPr>
              <a:t>            "version": "1.29.0",</a:t>
            </a:r>
            <a:endParaRPr lang="en-US" dirty="0">
              <a:solidFill>
                <a:srgbClr val="002060"/>
              </a:solidFill>
              <a:latin typeface="Calibri" panose="020F0502020204030204" pitchFamily="34" charset="0"/>
              <a:cs typeface="Calibri" panose="020F0502020204030204" pitchFamily="34" charset="0"/>
            </a:endParaRPr>
          </a:p>
          <a:p>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apiversion</a:t>
            </a:r>
            <a:r>
              <a:rPr lang="en-US" b="1" dirty="0">
                <a:solidFill>
                  <a:srgbClr val="002060"/>
                </a:solidFill>
                <a:latin typeface="Calibri" panose="020F0502020204030204" pitchFamily="34" charset="0"/>
                <a:cs typeface="Calibri" panose="020F0502020204030204" pitchFamily="34" charset="0"/>
              </a:rPr>
              <a:t>": "1.29.0.1"</a:t>
            </a:r>
            <a:endParaRPr lang="en-US" dirty="0">
              <a:solidFill>
                <a:srgbClr val="002060"/>
              </a:solidFill>
              <a:latin typeface="Calibri" panose="020F0502020204030204" pitchFamily="34" charset="0"/>
              <a:cs typeface="Calibri" panose="020F0502020204030204" pitchFamily="34" charset="0"/>
            </a:endParaRPr>
          </a:p>
          <a:p>
            <a:r>
              <a:rPr lang="en-US" b="1" dirty="0">
                <a:solidFill>
                  <a:srgbClr val="002060"/>
                </a:solidFill>
                <a:latin typeface="Calibri" panose="020F0502020204030204" pitchFamily="34" charset="0"/>
                <a:cs typeface="Calibri" panose="020F0502020204030204" pitchFamily="34" charset="0"/>
              </a:rPr>
              <a:t>     }</a:t>
            </a:r>
            <a:endParaRPr lang="en-US" dirty="0">
              <a:solidFill>
                <a:srgbClr val="002060"/>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19001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217713" y="315627"/>
            <a:ext cx="9762309" cy="5850042"/>
          </a:xfrm>
        </p:spPr>
        <p:txBody>
          <a:bodyPr anchor="t"/>
          <a:lstStyle/>
          <a:p>
            <a:pPr lvl="0" algn="l" eaLnBrk="0" fontAlgn="base" hangingPunct="0">
              <a:lnSpc>
                <a:spcPct val="100000"/>
              </a:lnSpc>
              <a:spcBef>
                <a:spcPct val="0"/>
              </a:spcBef>
              <a:spcAft>
                <a:spcPct val="0"/>
              </a:spcAft>
            </a:pPr>
            <a:endParaRPr lang="en-US" altLang="en-US" dirty="0" smtClean="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l" eaLnBrk="0" fontAlgn="base" hangingPunct="0">
              <a:lnSpc>
                <a:spcPct val="100000"/>
              </a:lnSpc>
              <a:spcBef>
                <a:spcPct val="0"/>
              </a:spcBef>
              <a:spcAft>
                <a:spcPct val="0"/>
              </a:spcAft>
            </a:pPr>
            <a:r>
              <a:rPr lang="en-US" altLang="en-US"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After </a:t>
            </a:r>
            <a:r>
              <a:rPr lang="en-US"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hitting the </a:t>
            </a:r>
            <a:r>
              <a:rPr lang="en-US" altLang="en-US" dirty="0">
                <a:latin typeface="Calibri" panose="020F0502020204030204" pitchFamily="34" charset="0"/>
                <a:ea typeface="Calibri" panose="020F0502020204030204" pitchFamily="34" charset="0"/>
                <a:cs typeface="Calibri" panose="020F0502020204030204" pitchFamily="34" charset="0"/>
                <a:hlinkClick r:id="rId3"/>
              </a:rPr>
              <a:t>http://localhost/zm</a:t>
            </a:r>
            <a:r>
              <a:rPr lang="en-US" alt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link, scroll down the page and select accept and then click on apply button. Zone minder console page will open. Figure show below…</a:t>
            </a:r>
            <a:endParaRPr lang="en-US" altLang="en-US" dirty="0">
              <a:latin typeface="Calibri" panose="020F0502020204030204" pitchFamily="34" charset="0"/>
              <a:cs typeface="Calibri" panose="020F0502020204030204" pitchFamily="34" charset="0"/>
            </a:endParaRPr>
          </a:p>
          <a:p>
            <a:pPr lvl="0" algn="l" eaLnBrk="0" fontAlgn="base" hangingPunct="0">
              <a:lnSpc>
                <a:spcPct val="100000"/>
              </a:lnSpc>
              <a:spcBef>
                <a:spcPct val="0"/>
              </a:spcBef>
              <a:spcAft>
                <a:spcPct val="0"/>
              </a:spcAft>
            </a:pPr>
            <a:endParaRPr lang="en-US" altLang="en-US" sz="3200" i="0" dirty="0">
              <a:latin typeface="Arial" panose="020B0604020202020204" pitchFamily="34" charset="0"/>
            </a:endParaRPr>
          </a:p>
        </p:txBody>
      </p:sp>
      <p:pic>
        <p:nvPicPr>
          <p:cNvPr id="20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31" y="2401223"/>
            <a:ext cx="9178597" cy="29652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4"/>
          <p:cNvSpPr txBox="1">
            <a:spLocks noChangeArrowheads="1"/>
          </p:cNvSpPr>
          <p:nvPr/>
        </p:nvSpPr>
        <p:spPr bwMode="auto">
          <a:xfrm>
            <a:off x="3103379" y="1858729"/>
            <a:ext cx="4329387" cy="34889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http://localhost/zm</a:t>
            </a:r>
            <a:r>
              <a:rPr kumimoji="0" lang="en-US" altLang="en-US" sz="1200" b="1" i="0" u="none" strike="noStrike" cap="none" normalizeH="0" baseline="0" dirty="0" smtClean="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hit on browser the page will looks like this</a:t>
            </a:r>
            <a:r>
              <a:rPr kumimoji="0" lang="en-US" altLang="en-US" sz="1100" b="1" i="0" u="none" strike="noStrike" cap="none" normalizeH="0" baseline="0" dirty="0" smtClean="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
            <a:br>
              <a:rPr kumimoji="0" lang="en-US" altLang="en-US" sz="11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1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
            <a:br>
              <a:rPr kumimoji="0" lang="en-US" altLang="en-US" sz="11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806" y="5884191"/>
            <a:ext cx="2112194" cy="973809"/>
          </a:xfrm>
          <a:prstGeom prst="rect">
            <a:avLst/>
          </a:prstGeom>
        </p:spPr>
      </p:pic>
    </p:spTree>
    <p:extLst>
      <p:ext uri="{BB962C8B-B14F-4D97-AF65-F5344CB8AC3E}">
        <p14:creationId xmlns:p14="http://schemas.microsoft.com/office/powerpoint/2010/main" val="240294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Words>
  <Application>Microsoft Office PowerPoint</Application>
  <PresentationFormat>Widescreen</PresentationFormat>
  <Paragraphs>105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ZoneMinder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SLide</vt:lpstr>
      <vt:lpstr>PowerPoint Presentation</vt:lpstr>
      <vt:lpstr>THANK YOU</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ZoneMinder</dc:title>
  <dc:creator>Shubham Kumar</dc:creator>
  <cp:lastModifiedBy>Shubham Kumar</cp:lastModifiedBy>
  <cp:revision>1</cp:revision>
  <dcterms:created xsi:type="dcterms:W3CDTF">2020-06-05T06:36:31Z</dcterms:created>
  <dcterms:modified xsi:type="dcterms:W3CDTF">2020-06-05T06:37:21Z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5a8e522e-4cd6-4b62-bddd-bb795f190681</vt:lpwstr>
  </property>
  <property fmtid="{D5CDD505-2E9C-101B-9397-08002B2CF9AE}" pid="3" name="HCL_Cla5s_D6">
    <vt:lpwstr>False</vt:lpwstr>
  </property>
  <property fmtid="{D5CDD505-2E9C-101B-9397-08002B2CF9AE}" pid="4" name="HCLClassification">
    <vt:lpwstr>HCL_Cla5s_Publ1c</vt:lpwstr>
  </property>
</Properties>
</file>